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ms-powerpoint.slideshow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1" r:id="rId18"/>
    <p:sldId id="273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3388" autoAdjust="0"/>
  </p:normalViewPr>
  <p:slideViewPr>
    <p:cSldViewPr snapToGrid="0">
      <p:cViewPr varScale="1">
        <p:scale>
          <a:sx n="106" d="100"/>
          <a:sy n="106" d="100"/>
        </p:scale>
        <p:origin x="792" y="1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990C229-777E-453C-BEA6-A8992EF3F61C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2C892-7EF7-4C95-9292-DD57ADCF6C73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35453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82C892-7EF7-4C95-9292-DD57ADCF6C73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45077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82C892-7EF7-4C95-9292-DD57ADCF6C73}" type="slidenum">
              <a:rPr lang="hu-HU" smtClean="0"/>
              <a:t>5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670540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Kattintson ide az alcím mintájának szerkesztéséhez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17638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02247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19611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288124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058436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874773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855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3844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hu-HU"/>
              <a:t>Kép beszúrásához kattintson az ikonra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51106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ím és képaláír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41971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dézet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612148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576907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évkártya idézet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19663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gaz vagy ham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hu-HU"/>
              <a:t>Mintaszöveg szerkesztése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456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603692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12743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hu-HU"/>
              <a:t>Mintacím szerkesztése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CB839C-6721-4E56-B974-8A19AE9068E9}" type="datetimeFigureOut">
              <a:rPr lang="hu-HU" smtClean="0"/>
              <a:t>2025. 05. 13.</a:t>
            </a:fld>
            <a:endParaRPr lang="hu-H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E2769B71-C9D7-458D-8D2D-B82793A5D9D8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84619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mailto:soos.annamaria69@gmail.com" TargetMode="External"/><Relationship Id="rId2" Type="http://schemas.openxmlformats.org/officeDocument/2006/relationships/hyperlink" Target="mailto:kiss.oliverne@nyul.hu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85397877-6358-8602-A2DB-76C2E1D5F1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36951" y="1238062"/>
            <a:ext cx="8915399" cy="2262781"/>
          </a:xfrm>
        </p:spPr>
        <p:txBody>
          <a:bodyPr/>
          <a:lstStyle/>
          <a:p>
            <a:pPr algn="ctr"/>
            <a:r>
              <a:rPr lang="hu-HU" b="1" dirty="0">
                <a:latin typeface="ArialMT"/>
              </a:rPr>
              <a:t>A nyúli óvodaudvar felújítása 2025.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460AA8CA-45A9-1D37-828C-7219F583B09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25839" y="3872032"/>
            <a:ext cx="8915399" cy="1126283"/>
          </a:xfrm>
        </p:spPr>
        <p:txBody>
          <a:bodyPr>
            <a:normAutofit/>
          </a:bodyPr>
          <a:lstStyle/>
          <a:p>
            <a:pPr algn="ctr"/>
            <a:r>
              <a:rPr lang="hu-HU" sz="4000" dirty="0">
                <a:latin typeface="ArialMT"/>
              </a:rPr>
              <a:t>az Önök segítségével</a:t>
            </a:r>
          </a:p>
        </p:txBody>
      </p:sp>
    </p:spTree>
    <p:extLst>
      <p:ext uri="{BB962C8B-B14F-4D97-AF65-F5344CB8AC3E}">
        <p14:creationId xmlns:p14="http://schemas.microsoft.com/office/powerpoint/2010/main" val="3305322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EAD5F3F-56B0-8D09-39D2-19C293DED6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41075" y="319742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hu-HU" sz="5400" b="1" dirty="0">
                <a:latin typeface="ArialMT"/>
              </a:rPr>
              <a:t>Jelenlegi állapot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id="{EF452B4D-C284-F86C-7C45-916BE44A46F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38213" y="1868149"/>
            <a:ext cx="5157787" cy="676555"/>
          </a:xfrm>
        </p:spPr>
        <p:txBody>
          <a:bodyPr>
            <a:normAutofit/>
          </a:bodyPr>
          <a:lstStyle/>
          <a:p>
            <a:pPr algn="ctr"/>
            <a:r>
              <a:rPr lang="hu-HU" sz="2000" b="1" dirty="0">
                <a:latin typeface="ArialMT"/>
              </a:rPr>
              <a:t>Balesetveszélyes gumiszőnyeg</a:t>
            </a:r>
          </a:p>
        </p:txBody>
      </p:sp>
      <p:pic>
        <p:nvPicPr>
          <p:cNvPr id="14" name="Tartalom helye 13">
            <a:extLst>
              <a:ext uri="{FF2B5EF4-FFF2-40B4-BE49-F238E27FC236}">
                <a16:creationId xmlns:a16="http://schemas.microsoft.com/office/drawing/2014/main" id="{A9B708EA-D3BD-D79E-BF69-A97D8102CFBE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5533" y="3236898"/>
            <a:ext cx="4343400" cy="3258207"/>
          </a:xfrm>
        </p:spPr>
      </p:pic>
      <p:sp>
        <p:nvSpPr>
          <p:cNvPr id="5" name="Szöveg helye 4">
            <a:extLst>
              <a:ext uri="{FF2B5EF4-FFF2-40B4-BE49-F238E27FC236}">
                <a16:creationId xmlns:a16="http://schemas.microsoft.com/office/drawing/2014/main" id="{16440F83-729F-1789-0BB4-FAC4EEFF9C3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21423" y="1711105"/>
            <a:ext cx="5183188" cy="990645"/>
          </a:xfrm>
        </p:spPr>
        <p:txBody>
          <a:bodyPr>
            <a:noAutofit/>
          </a:bodyPr>
          <a:lstStyle/>
          <a:p>
            <a:pPr algn="ctr"/>
            <a:r>
              <a:rPr lang="hu-HU" sz="2000" b="1" dirty="0">
                <a:latin typeface="ArialMT"/>
              </a:rPr>
              <a:t>Előírásoknak csak részben megfelelő játékok, kemény föld, cserére szoruló gyepszőnyeg</a:t>
            </a:r>
          </a:p>
        </p:txBody>
      </p:sp>
      <p:pic>
        <p:nvPicPr>
          <p:cNvPr id="10" name="Tartalom helye 9">
            <a:extLst>
              <a:ext uri="{FF2B5EF4-FFF2-40B4-BE49-F238E27FC236}">
                <a16:creationId xmlns:a16="http://schemas.microsoft.com/office/drawing/2014/main" id="{FA36935F-3EE3-019C-DFEC-C415B06E69F1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21832" y="3263557"/>
            <a:ext cx="3691439" cy="2771656"/>
          </a:xfrm>
        </p:spPr>
      </p:pic>
    </p:spTree>
    <p:extLst>
      <p:ext uri="{BB962C8B-B14F-4D97-AF65-F5344CB8AC3E}">
        <p14:creationId xmlns:p14="http://schemas.microsoft.com/office/powerpoint/2010/main" val="87722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BA4EF40-9F9D-1BD4-0BC1-2B47F4D0E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5400" b="1" dirty="0">
                <a:latin typeface="ArialMT"/>
              </a:rPr>
              <a:t>Jelenlegi állapot 2.</a:t>
            </a:r>
          </a:p>
        </p:txBody>
      </p:sp>
      <p:sp>
        <p:nvSpPr>
          <p:cNvPr id="10" name="Tartalom helye 9">
            <a:extLst>
              <a:ext uri="{FF2B5EF4-FFF2-40B4-BE49-F238E27FC236}">
                <a16:creationId xmlns:a16="http://schemas.microsoft.com/office/drawing/2014/main" id="{DAFD0BAD-587E-C753-2D97-812B406A4DB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30435" y="1724258"/>
            <a:ext cx="4313864" cy="3868717"/>
          </a:xfrm>
        </p:spPr>
        <p:txBody>
          <a:bodyPr>
            <a:normAutofit/>
          </a:bodyPr>
          <a:lstStyle/>
          <a:p>
            <a:pPr algn="ctr"/>
            <a:r>
              <a:rPr lang="hu-HU" sz="2400" b="1" dirty="0">
                <a:latin typeface="ArialMT"/>
              </a:rPr>
              <a:t>Kivágandó fa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id="{8183CCBD-859B-2E80-C36B-EB827F6611E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625971" y="1724258"/>
            <a:ext cx="4736128" cy="3777622"/>
          </a:xfrm>
        </p:spPr>
        <p:txBody>
          <a:bodyPr>
            <a:normAutofit/>
          </a:bodyPr>
          <a:lstStyle/>
          <a:p>
            <a:pPr algn="ctr"/>
            <a:r>
              <a:rPr lang="hu-HU" sz="2400" b="1" dirty="0">
                <a:latin typeface="ArialMT"/>
              </a:rPr>
              <a:t>Felújítandó játékok és gyep</a:t>
            </a:r>
          </a:p>
        </p:txBody>
      </p:sp>
      <p:pic>
        <p:nvPicPr>
          <p:cNvPr id="12" name="Kép 11">
            <a:extLst>
              <a:ext uri="{FF2B5EF4-FFF2-40B4-BE49-F238E27FC236}">
                <a16:creationId xmlns:a16="http://schemas.microsoft.com/office/drawing/2014/main" id="{78281AB8-BD4D-36C6-0E21-B83130B636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64869" y="2749085"/>
            <a:ext cx="3917576" cy="2938182"/>
          </a:xfrm>
          <a:prstGeom prst="rect">
            <a:avLst/>
          </a:prstGeom>
        </p:spPr>
      </p:pic>
      <p:pic>
        <p:nvPicPr>
          <p:cNvPr id="14" name="Kép 13">
            <a:extLst>
              <a:ext uri="{FF2B5EF4-FFF2-40B4-BE49-F238E27FC236}">
                <a16:creationId xmlns:a16="http://schemas.microsoft.com/office/drawing/2014/main" id="{DFE8D1B8-10EC-3415-D704-AD7A55FE21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706" y="2259388"/>
            <a:ext cx="5223434" cy="3917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9339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B5A1C02-7B05-5E75-567F-A341CF78A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181566"/>
          </a:xfrm>
        </p:spPr>
        <p:txBody>
          <a:bodyPr/>
          <a:lstStyle/>
          <a:p>
            <a:pPr algn="ctr"/>
            <a:r>
              <a:rPr lang="hu-HU" b="1" dirty="0">
                <a:latin typeface="ArialMT"/>
              </a:rPr>
              <a:t>Megoldandó problémák</a:t>
            </a:r>
            <a:endParaRPr lang="hu-HU" b="1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F4961614-10FC-6BE0-26FE-357D327DEB8D}"/>
              </a:ext>
            </a:extLst>
          </p:cNvPr>
          <p:cNvSpPr txBox="1"/>
          <p:nvPr/>
        </p:nvSpPr>
        <p:spPr>
          <a:xfrm>
            <a:off x="1524000" y="2568859"/>
            <a:ext cx="914400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A meglévő burkolatnak és területnek nem megfelelő a lejtése, a </a:t>
            </a:r>
            <a:r>
              <a:rPr lang="hu-HU" sz="1800" b="1" i="0" u="none" strike="noStrike" baseline="0" dirty="0">
                <a:latin typeface="ArialMT"/>
              </a:rPr>
              <a:t>csapadékvíz</a:t>
            </a:r>
            <a:r>
              <a:rPr lang="hu-HU" sz="1800" b="0" i="0" u="none" strike="noStrike" baseline="0" dirty="0">
                <a:latin typeface="ArialMT"/>
              </a:rPr>
              <a:t> a tömörödött zöldfelületen, illetve a gumilappal fedett terület egy részén nagy tócsákat képezve gyűlik össze, ilyenkor a játszóudvar ezen része nem használható.</a:t>
            </a:r>
            <a:endParaRPr lang="hu-HU" dirty="0"/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BD6B2F46-4C46-B11F-495D-41D6C120C57A}"/>
              </a:ext>
            </a:extLst>
          </p:cNvPr>
          <p:cNvSpPr txBox="1"/>
          <p:nvPr/>
        </p:nvSpPr>
        <p:spPr>
          <a:xfrm>
            <a:off x="1524000" y="4316942"/>
            <a:ext cx="9296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>
                <a:latin typeface="ArialMT"/>
              </a:rPr>
              <a:t>A </a:t>
            </a:r>
            <a:r>
              <a:rPr lang="hu-HU" b="1" dirty="0">
                <a:latin typeface="ArialMT"/>
              </a:rPr>
              <a:t>meglévő homokozó beton szegélye </a:t>
            </a:r>
            <a:r>
              <a:rPr lang="hu-HU" dirty="0">
                <a:latin typeface="ArialMT"/>
              </a:rPr>
              <a:t>szintén botlásveszélyes, jobban kedvelik a másik meglévő négyszög formájú fakeretes homokozót.</a:t>
            </a:r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9F07AE0B-8BA3-1BC5-1EC6-53CA3039E60B}"/>
              </a:ext>
            </a:extLst>
          </p:cNvPr>
          <p:cNvSpPr txBox="1"/>
          <p:nvPr/>
        </p:nvSpPr>
        <p:spPr>
          <a:xfrm>
            <a:off x="1524000" y="3581400"/>
            <a:ext cx="9296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A </a:t>
            </a:r>
            <a:r>
              <a:rPr lang="hu-HU" sz="1800" b="1" i="0" u="none" strike="noStrike" baseline="0" dirty="0">
                <a:latin typeface="ArialMT"/>
              </a:rPr>
              <a:t>megnőtt fák gyökerei </a:t>
            </a:r>
            <a:r>
              <a:rPr lang="hu-HU" sz="1800" b="0" i="0" u="none" strike="noStrike" baseline="0" dirty="0">
                <a:latin typeface="ArialMT"/>
              </a:rPr>
              <a:t>a felszínen futnak, helyenként kiemelkednek a terepből, botlásveszélyt jelentenek.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810617B6-40E7-FA3D-5EBB-FB94EB57D04C}"/>
              </a:ext>
            </a:extLst>
          </p:cNvPr>
          <p:cNvSpPr txBox="1"/>
          <p:nvPr/>
        </p:nvSpPr>
        <p:spPr>
          <a:xfrm>
            <a:off x="1524001" y="4963273"/>
            <a:ext cx="943983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A </a:t>
            </a:r>
            <a:r>
              <a:rPr lang="hu-HU" sz="1800" b="1" i="0" u="none" strike="noStrike" baseline="0" dirty="0">
                <a:latin typeface="ArialMT"/>
              </a:rPr>
              <a:t>gumilap burkolatok </a:t>
            </a:r>
            <a:r>
              <a:rPr lang="hu-HU" sz="1800" b="0" i="0" u="none" strike="noStrike" baseline="0" dirty="0">
                <a:latin typeface="ArialMT"/>
              </a:rPr>
              <a:t>az évek során megsüllyedtek, szélük felkunkorodott, balesetveszélyessé vált, és már történt is baleset.</a:t>
            </a:r>
          </a:p>
        </p:txBody>
      </p:sp>
    </p:spTree>
    <p:extLst>
      <p:ext uri="{BB962C8B-B14F-4D97-AF65-F5344CB8AC3E}">
        <p14:creationId xmlns:p14="http://schemas.microsoft.com/office/powerpoint/2010/main" val="8131233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C6E619-02E7-DE25-45A3-BEE9751CC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0F395341-F02E-AC09-2B17-E555BB8CE1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7018" y="607780"/>
            <a:ext cx="9144000" cy="1181566"/>
          </a:xfrm>
        </p:spPr>
        <p:txBody>
          <a:bodyPr/>
          <a:lstStyle/>
          <a:p>
            <a:pPr algn="ctr"/>
            <a:r>
              <a:rPr lang="hu-HU" b="1" dirty="0">
                <a:latin typeface="ArialMT"/>
              </a:rPr>
              <a:t>Tervezett állapot</a:t>
            </a:r>
            <a:endParaRPr lang="hu-HU" b="1" dirty="0"/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9B7268A0-22A2-00F5-F8FB-857C99F49677}"/>
              </a:ext>
            </a:extLst>
          </p:cNvPr>
          <p:cNvSpPr txBox="1"/>
          <p:nvPr/>
        </p:nvSpPr>
        <p:spPr>
          <a:xfrm>
            <a:off x="1600199" y="1911051"/>
            <a:ext cx="9144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1" i="0" u="none" strike="noStrike" baseline="0" dirty="0">
                <a:latin typeface="ArialMT"/>
              </a:rPr>
              <a:t>Bontásra kerülnek a burkolatok</a:t>
            </a:r>
            <a:r>
              <a:rPr lang="hu-HU" sz="1800" b="0" i="0" u="none" strike="noStrike" baseline="0" dirty="0">
                <a:latin typeface="ArialMT"/>
              </a:rPr>
              <a:t>.</a:t>
            </a:r>
            <a:endParaRPr lang="hu-HU" dirty="0"/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4AADF9DA-75F4-78CA-72CC-5A36F9EB7CB2}"/>
              </a:ext>
            </a:extLst>
          </p:cNvPr>
          <p:cNvSpPr txBox="1"/>
          <p:nvPr/>
        </p:nvSpPr>
        <p:spPr>
          <a:xfrm>
            <a:off x="1523998" y="3038962"/>
            <a:ext cx="9296401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A </a:t>
            </a:r>
            <a:r>
              <a:rPr lang="hu-HU" sz="1800" b="1" i="0" u="none" strike="noStrike" baseline="0" dirty="0">
                <a:latin typeface="ArialMT"/>
              </a:rPr>
              <a:t>fák kiálló gyökerei földtakarást kapnak</a:t>
            </a:r>
            <a:r>
              <a:rPr lang="hu-HU" sz="1800" b="0" i="0" u="none" strike="noStrike" baseline="0" dirty="0">
                <a:latin typeface="ArialMT"/>
              </a:rPr>
              <a:t>.</a:t>
            </a:r>
            <a:endParaRPr lang="hu-HU" dirty="0">
              <a:latin typeface="ArialMT"/>
            </a:endParaRPr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82C730C8-3675-510B-80D0-CBC95E8F460C}"/>
              </a:ext>
            </a:extLst>
          </p:cNvPr>
          <p:cNvSpPr txBox="1"/>
          <p:nvPr/>
        </p:nvSpPr>
        <p:spPr>
          <a:xfrm>
            <a:off x="1523998" y="2402088"/>
            <a:ext cx="9296401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dirty="0">
                <a:latin typeface="ArialMT"/>
              </a:rPr>
              <a:t>A </a:t>
            </a:r>
            <a:r>
              <a:rPr lang="hu-HU" b="1" dirty="0">
                <a:latin typeface="ArialMT"/>
              </a:rPr>
              <a:t>terepadottságok is megváltoztatásra kerülnek</a:t>
            </a:r>
            <a:r>
              <a:rPr lang="hu-HU" dirty="0">
                <a:latin typeface="ArialMT"/>
              </a:rPr>
              <a:t>, helyenként átlag 20 cm-t kell emelni a terepen, hogy a vízelvezetés oldallejtésekkel megoldható legyen.</a:t>
            </a:r>
          </a:p>
        </p:txBody>
      </p:sp>
      <p:sp>
        <p:nvSpPr>
          <p:cNvPr id="16" name="Szövegdoboz 15">
            <a:extLst>
              <a:ext uri="{FF2B5EF4-FFF2-40B4-BE49-F238E27FC236}">
                <a16:creationId xmlns:a16="http://schemas.microsoft.com/office/drawing/2014/main" id="{0B436F1E-6F4D-5A96-BCCF-BE376E20CBFA}"/>
              </a:ext>
            </a:extLst>
          </p:cNvPr>
          <p:cNvSpPr txBox="1"/>
          <p:nvPr/>
        </p:nvSpPr>
        <p:spPr>
          <a:xfrm>
            <a:off x="1523998" y="3449707"/>
            <a:ext cx="9439836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A </a:t>
            </a:r>
            <a:r>
              <a:rPr lang="hu-HU" sz="1800" b="1" i="0" u="none" strike="noStrike" baseline="0" dirty="0">
                <a:latin typeface="ArialMT"/>
              </a:rPr>
              <a:t>térkőburkolat egy részét fel kell szedni</a:t>
            </a:r>
            <a:r>
              <a:rPr lang="hu-HU" sz="1800" b="0" i="0" u="none" strike="noStrike" baseline="0" dirty="0">
                <a:latin typeface="ArialMT"/>
              </a:rPr>
              <a:t>, az öntözőrendszerhez szükséges víz- és villanyvezetékeket a térkő alatt el kell vezetni, hogy a későbbiekben az automata öntözés és az ivókút működni tudjon. Egyes helyeken a térkövet új nyomvonalon fektetik le, hogy a gyerek minél inkább ki tudják használni ennek előnyeit (biciklizés, rollerezés, motorozás stb.)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B5A8226-B263-C1FE-829A-E5765C157F53}"/>
              </a:ext>
            </a:extLst>
          </p:cNvPr>
          <p:cNvSpPr txBox="1"/>
          <p:nvPr/>
        </p:nvSpPr>
        <p:spPr>
          <a:xfrm>
            <a:off x="1595715" y="4927035"/>
            <a:ext cx="9296401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>
                <a:latin typeface="ArialMT"/>
              </a:rPr>
              <a:t>Szegélyként </a:t>
            </a:r>
            <a:r>
              <a:rPr lang="hu-HU" b="1" dirty="0">
                <a:latin typeface="ArialMT"/>
              </a:rPr>
              <a:t>beton szürke kerti szegély lesz,</a:t>
            </a:r>
            <a:r>
              <a:rPr lang="hu-HU" dirty="0">
                <a:latin typeface="ArialMT"/>
              </a:rPr>
              <a:t> burkolatként felhasználásra kerül a felszedett beton térkő (“kutyacsont’), illetve még további térkő vásárlása szükséges. Alépítmény 20 cm </a:t>
            </a:r>
            <a:r>
              <a:rPr lang="hu-HU" dirty="0" err="1">
                <a:latin typeface="ArialMT"/>
              </a:rPr>
              <a:t>vtg</a:t>
            </a:r>
            <a:r>
              <a:rPr lang="hu-HU" dirty="0">
                <a:latin typeface="ArialMT"/>
              </a:rPr>
              <a:t>-ú tömörített 0-22-es murvából készül. </a:t>
            </a:r>
          </a:p>
        </p:txBody>
      </p:sp>
    </p:spTree>
    <p:extLst>
      <p:ext uri="{BB962C8B-B14F-4D97-AF65-F5344CB8AC3E}">
        <p14:creationId xmlns:p14="http://schemas.microsoft.com/office/powerpoint/2010/main" val="1309813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ím 3">
            <a:extLst>
              <a:ext uri="{FF2B5EF4-FFF2-40B4-BE49-F238E27FC236}">
                <a16:creationId xmlns:a16="http://schemas.microsoft.com/office/drawing/2014/main" id="{41F3CB1B-8F58-B479-2A2C-5D5C9D949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5400" b="1" dirty="0">
                <a:latin typeface="ArialMT"/>
              </a:rPr>
              <a:t>Tervezett állapot 2.</a:t>
            </a:r>
          </a:p>
        </p:txBody>
      </p:sp>
      <p:sp>
        <p:nvSpPr>
          <p:cNvPr id="7" name="Szövegdoboz 6">
            <a:extLst>
              <a:ext uri="{FF2B5EF4-FFF2-40B4-BE49-F238E27FC236}">
                <a16:creationId xmlns:a16="http://schemas.microsoft.com/office/drawing/2014/main" id="{C5A42C72-BB55-0233-438E-746D33FE77A1}"/>
              </a:ext>
            </a:extLst>
          </p:cNvPr>
          <p:cNvSpPr txBox="1"/>
          <p:nvPr/>
        </p:nvSpPr>
        <p:spPr>
          <a:xfrm>
            <a:off x="1606989" y="2292139"/>
            <a:ext cx="959968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A kerítés mellett a könnyebb gondozás érdekében </a:t>
            </a:r>
            <a:r>
              <a:rPr lang="hu-HU" sz="1800" b="1" i="0" u="none" strike="noStrike" baseline="0" dirty="0" err="1">
                <a:latin typeface="ArialMT"/>
              </a:rPr>
              <a:t>ágdarálékkal</a:t>
            </a:r>
            <a:r>
              <a:rPr lang="hu-HU" sz="1800" b="0" i="0" u="none" strike="noStrike" baseline="0" dirty="0">
                <a:latin typeface="ArialMT"/>
              </a:rPr>
              <a:t> fedett területet hozunk létre, ahol a </a:t>
            </a:r>
            <a:r>
              <a:rPr lang="hu-HU" sz="1800" b="1" i="0" u="none" strike="noStrike" baseline="0" dirty="0">
                <a:latin typeface="ArialMT"/>
              </a:rPr>
              <a:t>magaságyások</a:t>
            </a:r>
            <a:r>
              <a:rPr lang="hu-HU" sz="1800" b="0" i="0" u="none" strike="noStrike" baseline="0" dirty="0">
                <a:latin typeface="ArialMT"/>
              </a:rPr>
              <a:t> is elhelyezésre kerülnek.</a:t>
            </a:r>
            <a:endParaRPr lang="hu-HU" dirty="0"/>
          </a:p>
        </p:txBody>
      </p:sp>
      <p:sp>
        <p:nvSpPr>
          <p:cNvPr id="9" name="Szövegdoboz 8">
            <a:extLst>
              <a:ext uri="{FF2B5EF4-FFF2-40B4-BE49-F238E27FC236}">
                <a16:creationId xmlns:a16="http://schemas.microsoft.com/office/drawing/2014/main" id="{FC5F8A1E-742E-201D-877D-70E35FF58BCA}"/>
              </a:ext>
            </a:extLst>
          </p:cNvPr>
          <p:cNvSpPr txBox="1"/>
          <p:nvPr/>
        </p:nvSpPr>
        <p:spPr>
          <a:xfrm>
            <a:off x="1606989" y="2993782"/>
            <a:ext cx="949708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Kialakítunk </a:t>
            </a:r>
            <a:r>
              <a:rPr lang="hu-HU" sz="1800" b="1" i="0" u="none" strike="noStrike" baseline="0" dirty="0">
                <a:latin typeface="ArialMT"/>
              </a:rPr>
              <a:t>cserjékkel</a:t>
            </a:r>
            <a:r>
              <a:rPr lang="hu-HU" sz="1800" b="0" i="0" u="none" strike="noStrike" baseline="0" dirty="0">
                <a:latin typeface="ArialMT"/>
              </a:rPr>
              <a:t> beültetett területeket, szintén a könnyebb gondozás érdekében.</a:t>
            </a:r>
            <a:endParaRPr lang="hu-HU" dirty="0"/>
          </a:p>
        </p:txBody>
      </p:sp>
      <p:sp>
        <p:nvSpPr>
          <p:cNvPr id="11" name="Szövegdoboz 10">
            <a:extLst>
              <a:ext uri="{FF2B5EF4-FFF2-40B4-BE49-F238E27FC236}">
                <a16:creationId xmlns:a16="http://schemas.microsoft.com/office/drawing/2014/main" id="{A287E7A0-2EF1-FBB3-9FCD-D17E3E0FA1FD}"/>
              </a:ext>
            </a:extLst>
          </p:cNvPr>
          <p:cNvSpPr txBox="1"/>
          <p:nvPr/>
        </p:nvSpPr>
        <p:spPr>
          <a:xfrm>
            <a:off x="1606990" y="3392558"/>
            <a:ext cx="936581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dirty="0">
                <a:latin typeface="ArialMT"/>
              </a:rPr>
              <a:t>A </a:t>
            </a:r>
            <a:r>
              <a:rPr lang="hu-HU" b="1" dirty="0">
                <a:latin typeface="ArialMT"/>
              </a:rPr>
              <a:t>füvesítés gyepszőnyeg elhelyezésével </a:t>
            </a:r>
            <a:r>
              <a:rPr lang="hu-HU" dirty="0">
                <a:latin typeface="ArialMT"/>
              </a:rPr>
              <a:t>történik, és az ágyások úgy kerülnek kialakításra, hogy a fűnyírást a későbbiekben robotfűnyíróval is el lehessen végezni. A terepszint a csapadékvíz elvezetésének megfelelően lesz kialakítva. </a:t>
            </a:r>
          </a:p>
        </p:txBody>
      </p:sp>
      <p:sp>
        <p:nvSpPr>
          <p:cNvPr id="12" name="Szövegdoboz 11">
            <a:extLst>
              <a:ext uri="{FF2B5EF4-FFF2-40B4-BE49-F238E27FC236}">
                <a16:creationId xmlns:a16="http://schemas.microsoft.com/office/drawing/2014/main" id="{67D4115D-002D-EB5E-6581-06B6D09BFDBE}"/>
              </a:ext>
            </a:extLst>
          </p:cNvPr>
          <p:cNvSpPr txBox="1"/>
          <p:nvPr/>
        </p:nvSpPr>
        <p:spPr>
          <a:xfrm>
            <a:off x="1606989" y="4307783"/>
            <a:ext cx="9497084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hu-HU" sz="1800" b="0" i="0" u="none" strike="noStrike" baseline="0" dirty="0">
                <a:latin typeface="ArialMT"/>
              </a:rPr>
              <a:t>Új játszóelemként, </a:t>
            </a:r>
            <a:r>
              <a:rPr lang="hu-HU" sz="1800" b="1" i="0" u="none" strike="noStrike" baseline="0" dirty="0">
                <a:latin typeface="ArialMT"/>
              </a:rPr>
              <a:t>1 db homokozó kerül elhelyezésre</a:t>
            </a:r>
            <a:r>
              <a:rPr lang="hu-HU" sz="1800" b="0" i="0" u="none" strike="noStrike" baseline="0" dirty="0">
                <a:latin typeface="ArialMT"/>
              </a:rPr>
              <a:t>, 3x3 m méretben. A meglévő játékokat a Bara </a:t>
            </a:r>
            <a:r>
              <a:rPr lang="hu-HU" dirty="0" err="1">
                <a:latin typeface="ArialMT"/>
              </a:rPr>
              <a:t>T</a:t>
            </a:r>
            <a:r>
              <a:rPr lang="hu-HU" sz="1800" b="0" i="0" u="none" strike="noStrike" baseline="0" dirty="0" err="1">
                <a:latin typeface="ArialMT"/>
              </a:rPr>
              <a:t>oys</a:t>
            </a:r>
            <a:r>
              <a:rPr lang="hu-HU" sz="1800" b="0" i="0" u="none" strike="noStrike" baseline="0" dirty="0">
                <a:latin typeface="ArialMT"/>
              </a:rPr>
              <a:t> Kft. fogja felszedni a munkálatok idejére, majd az elkészült új felületekre szakszerűen elhelyezik őket. </a:t>
            </a:r>
            <a:endParaRPr lang="hu-HU" dirty="0"/>
          </a:p>
        </p:txBody>
      </p:sp>
      <p:sp>
        <p:nvSpPr>
          <p:cNvPr id="14" name="Szövegdoboz 13">
            <a:extLst>
              <a:ext uri="{FF2B5EF4-FFF2-40B4-BE49-F238E27FC236}">
                <a16:creationId xmlns:a16="http://schemas.microsoft.com/office/drawing/2014/main" id="{6337BC7F-533A-48D7-5F66-AE368435927F}"/>
              </a:ext>
            </a:extLst>
          </p:cNvPr>
          <p:cNvSpPr txBox="1"/>
          <p:nvPr/>
        </p:nvSpPr>
        <p:spPr>
          <a:xfrm>
            <a:off x="1606989" y="5303083"/>
            <a:ext cx="9106278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>
                <a:latin typeface="ArialMT"/>
              </a:rPr>
              <a:t>A</a:t>
            </a:r>
            <a:r>
              <a:rPr lang="hu-HU" sz="1800" b="0" i="0" u="none" strike="noStrike" baseline="0" dirty="0">
                <a:latin typeface="ArialMT"/>
              </a:rPr>
              <a:t> terepmunkálatok végzése alatt, a </a:t>
            </a:r>
            <a:r>
              <a:rPr lang="hu-HU" sz="1800" b="1" i="0" u="none" strike="noStrike" baseline="0" dirty="0">
                <a:latin typeface="ArialMT"/>
              </a:rPr>
              <a:t>játékok felújítását tervezzük </a:t>
            </a:r>
            <a:r>
              <a:rPr lang="hu-HU" sz="1800" b="0" i="0" u="none" strike="noStrike" baseline="0" dirty="0">
                <a:latin typeface="ArialMT"/>
              </a:rPr>
              <a:t>(festés és egyéb karbantartás).</a:t>
            </a:r>
            <a:endParaRPr lang="hu-HU" dirty="0"/>
          </a:p>
        </p:txBody>
      </p:sp>
      <p:sp>
        <p:nvSpPr>
          <p:cNvPr id="2" name="Szövegdoboz 1">
            <a:extLst>
              <a:ext uri="{FF2B5EF4-FFF2-40B4-BE49-F238E27FC236}">
                <a16:creationId xmlns:a16="http://schemas.microsoft.com/office/drawing/2014/main" id="{B1975F0E-BB11-CAF5-31F6-C915969C35C0}"/>
              </a:ext>
            </a:extLst>
          </p:cNvPr>
          <p:cNvSpPr txBox="1"/>
          <p:nvPr/>
        </p:nvSpPr>
        <p:spPr>
          <a:xfrm>
            <a:off x="1606989" y="1908085"/>
            <a:ext cx="93311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hu-HU" dirty="0">
                <a:solidFill>
                  <a:schemeClr val="tx1"/>
                </a:solidFill>
                <a:latin typeface="ArialMT"/>
              </a:rPr>
              <a:t>A játszóeszközök alatti területek öntött </a:t>
            </a:r>
            <a:r>
              <a:rPr lang="hu-HU" b="1" dirty="0">
                <a:solidFill>
                  <a:schemeClr val="tx1"/>
                </a:solidFill>
                <a:latin typeface="ArialMT"/>
              </a:rPr>
              <a:t>gumi burkolatot kapnak</a:t>
            </a:r>
            <a:r>
              <a:rPr lang="hu-HU" dirty="0">
                <a:solidFill>
                  <a:schemeClr val="tx1"/>
                </a:solidFill>
                <a:latin typeface="ArialM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9663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63F7BF5-9687-9AB2-2EF4-77DFDDBB1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243864"/>
            <a:ext cx="8911687" cy="643375"/>
          </a:xfrm>
        </p:spPr>
        <p:txBody>
          <a:bodyPr/>
          <a:lstStyle/>
          <a:p>
            <a:pPr algn="ctr"/>
            <a:r>
              <a:rPr lang="hu-HU" dirty="0"/>
              <a:t>Terv</a:t>
            </a:r>
          </a:p>
        </p:txBody>
      </p:sp>
      <p:pic>
        <p:nvPicPr>
          <p:cNvPr id="7" name="Tartalom helye 6">
            <a:extLst>
              <a:ext uri="{FF2B5EF4-FFF2-40B4-BE49-F238E27FC236}">
                <a16:creationId xmlns:a16="http://schemas.microsoft.com/office/drawing/2014/main" id="{63FB07A3-3490-3DE2-7537-152E3EE6B17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497" y="1"/>
            <a:ext cx="11883481" cy="6858000"/>
          </a:xfrm>
        </p:spPr>
      </p:pic>
    </p:spTree>
    <p:extLst>
      <p:ext uri="{BB962C8B-B14F-4D97-AF65-F5344CB8AC3E}">
        <p14:creationId xmlns:p14="http://schemas.microsoft.com/office/powerpoint/2010/main" val="3512521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Tartalom helye 7">
            <a:extLst>
              <a:ext uri="{FF2B5EF4-FFF2-40B4-BE49-F238E27FC236}">
                <a16:creationId xmlns:a16="http://schemas.microsoft.com/office/drawing/2014/main" id="{6E2B0130-AC9F-13D7-D8BB-0AAAFF53CBB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3858851"/>
              </p:ext>
            </p:extLst>
          </p:nvPr>
        </p:nvGraphicFramePr>
        <p:xfrm>
          <a:off x="3078178" y="434566"/>
          <a:ext cx="7822195" cy="597833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919">
                  <a:extLst>
                    <a:ext uri="{9D8B030D-6E8A-4147-A177-3AD203B41FA5}">
                      <a16:colId xmlns:a16="http://schemas.microsoft.com/office/drawing/2014/main" val="2414863228"/>
                    </a:ext>
                  </a:extLst>
                </a:gridCol>
                <a:gridCol w="2601787">
                  <a:extLst>
                    <a:ext uri="{9D8B030D-6E8A-4147-A177-3AD203B41FA5}">
                      <a16:colId xmlns:a16="http://schemas.microsoft.com/office/drawing/2014/main" val="2283481657"/>
                    </a:ext>
                  </a:extLst>
                </a:gridCol>
                <a:gridCol w="391110">
                  <a:extLst>
                    <a:ext uri="{9D8B030D-6E8A-4147-A177-3AD203B41FA5}">
                      <a16:colId xmlns:a16="http://schemas.microsoft.com/office/drawing/2014/main" val="1450869447"/>
                    </a:ext>
                  </a:extLst>
                </a:gridCol>
                <a:gridCol w="293333">
                  <a:extLst>
                    <a:ext uri="{9D8B030D-6E8A-4147-A177-3AD203B41FA5}">
                      <a16:colId xmlns:a16="http://schemas.microsoft.com/office/drawing/2014/main" val="3908511351"/>
                    </a:ext>
                  </a:extLst>
                </a:gridCol>
                <a:gridCol w="706170">
                  <a:extLst>
                    <a:ext uri="{9D8B030D-6E8A-4147-A177-3AD203B41FA5}">
                      <a16:colId xmlns:a16="http://schemas.microsoft.com/office/drawing/2014/main" val="670871248"/>
                    </a:ext>
                  </a:extLst>
                </a:gridCol>
                <a:gridCol w="706170">
                  <a:extLst>
                    <a:ext uri="{9D8B030D-6E8A-4147-A177-3AD203B41FA5}">
                      <a16:colId xmlns:a16="http://schemas.microsoft.com/office/drawing/2014/main" val="4019932309"/>
                    </a:ext>
                  </a:extLst>
                </a:gridCol>
                <a:gridCol w="855553">
                  <a:extLst>
                    <a:ext uri="{9D8B030D-6E8A-4147-A177-3AD203B41FA5}">
                      <a16:colId xmlns:a16="http://schemas.microsoft.com/office/drawing/2014/main" val="1637010293"/>
                    </a:ext>
                  </a:extLst>
                </a:gridCol>
                <a:gridCol w="855553">
                  <a:extLst>
                    <a:ext uri="{9D8B030D-6E8A-4147-A177-3AD203B41FA5}">
                      <a16:colId xmlns:a16="http://schemas.microsoft.com/office/drawing/2014/main" val="1075661281"/>
                    </a:ext>
                  </a:extLst>
                </a:gridCol>
                <a:gridCol w="1371600">
                  <a:extLst>
                    <a:ext uri="{9D8B030D-6E8A-4147-A177-3AD203B41FA5}">
                      <a16:colId xmlns:a16="http://schemas.microsoft.com/office/drawing/2014/main" val="2955647053"/>
                    </a:ext>
                  </a:extLst>
                </a:gridCol>
              </a:tblGrid>
              <a:tr h="280377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TÉTELES TERVEZŐI KÖLTSÉGVETÉS – </a:t>
                      </a:r>
                      <a:r>
                        <a:rPr lang="hu-HU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FELAJÁNLOTT MUNKÁVAL</a:t>
                      </a:r>
                      <a:endParaRPr lang="hu-HU" sz="1600" b="1" i="0" u="none" strike="noStrike" dirty="0">
                        <a:solidFill>
                          <a:srgbClr val="FF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37140619"/>
                  </a:ext>
                </a:extLst>
              </a:tr>
              <a:tr h="561923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Nyúli Aranykapu Óvoda játszóudvarrész felújítási munkáira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4194327"/>
                  </a:ext>
                </a:extLst>
              </a:tr>
              <a:tr h="279860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fi-FI" sz="1600" b="1" u="none" strike="noStrike" dirty="0">
                          <a:effectLst/>
                          <a:latin typeface="ArialMT"/>
                        </a:rPr>
                        <a:t>9082 Nyúl Kossuth Lajos 50.</a:t>
                      </a:r>
                      <a:endParaRPr lang="fi-FI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59733845"/>
                  </a:ext>
                </a:extLst>
              </a:tr>
              <a:tr h="220361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1. BONTÁSI ÉS ELŐKÉSZÍTŐ MUNKÁK 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9387406"/>
                  </a:ext>
                </a:extLst>
              </a:tr>
              <a:tr h="823504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 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</a:rPr>
                        <a:t>Tétel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Anyag egységár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Munkadíj egységár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Anyagár összesen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Munkadíj összesen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Anyagár + Munkadíj összesen 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extLst>
                  <a:ext uri="{0D108BD9-81ED-4DB2-BD59-A6C34878D82A}">
                    <a16:rowId xmlns:a16="http://schemas.microsoft.com/office/drawing/2014/main" val="3469646595"/>
                  </a:ext>
                </a:extLst>
              </a:tr>
              <a:tr h="326136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 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900" u="none" strike="noStrike" dirty="0">
                          <a:effectLst/>
                        </a:rPr>
                        <a:t>BONTÁSI MUNKÁK</a:t>
                      </a:r>
                      <a:endParaRPr lang="hu-HU" sz="900" b="1" i="0" u="none" strike="noStrike" dirty="0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4178591940"/>
                  </a:ext>
                </a:extLst>
              </a:tr>
              <a:tr h="617013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1.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Meglévo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̋ TÉRKŐ burkolat felszedése és deponálása,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126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3269895550"/>
                  </a:ext>
                </a:extLst>
              </a:tr>
              <a:tr h="617013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2.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Meglévo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̋ TÉRKŐ szegélyek, beton homokozó bontása, építési törmelék elszállításával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161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fm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951692975"/>
                  </a:ext>
                </a:extLst>
              </a:tr>
              <a:tr h="617013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3.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Meglévo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̋ GUMI LAPBURKOLAT bontása  alépítménnyel, építési törmelék elszállításával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126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891258266"/>
                  </a:ext>
                </a:extLst>
              </a:tr>
              <a:tr h="617013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4.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Meglévő fák kivágása, tuskózással, növényi hulladék elszállításával, törzsátmérő: 10-40 cm között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802737443"/>
                  </a:ext>
                </a:extLst>
              </a:tr>
              <a:tr h="617013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5.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Építéssel érintett gyepes felület lekapálása, terület rotálása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460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640533408"/>
                  </a:ext>
                </a:extLst>
              </a:tr>
              <a:tr h="370899">
                <a:tc>
                  <a:txBody>
                    <a:bodyPr/>
                    <a:lstStyle/>
                    <a:p>
                      <a:pPr algn="ctr" fontAlgn="t"/>
                      <a:r>
                        <a:rPr lang="hu-HU" sz="800" u="none" strike="noStrike">
                          <a:effectLst/>
                        </a:rPr>
                        <a:t> 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effectLst/>
                          <a:latin typeface="ArialMT"/>
                        </a:rPr>
                        <a:t>Összesen bontási és előkészítési munka bruttó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800" u="none" strike="noStrike">
                          <a:effectLst/>
                        </a:rPr>
                        <a:t> </a:t>
                      </a:r>
                      <a:endParaRPr lang="hu-HU" sz="8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5936" marR="5936" marT="5936" marB="0" anchor="b"/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            -   </a:t>
                      </a:r>
                      <a:r>
                        <a:rPr lang="hu-HU" sz="1200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Ft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5936" marR="5936" marT="5936" marB="0" anchor="b"/>
                </a:tc>
                <a:extLst>
                  <a:ext uri="{0D108BD9-81ED-4DB2-BD59-A6C34878D82A}">
                    <a16:rowId xmlns:a16="http://schemas.microsoft.com/office/drawing/2014/main" val="7778563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129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id="{4C417B06-FE37-A943-AFE6-61FF3779781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64693703"/>
              </p:ext>
            </p:extLst>
          </p:nvPr>
        </p:nvGraphicFramePr>
        <p:xfrm>
          <a:off x="1647731" y="479834"/>
          <a:ext cx="9877331" cy="581232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3916">
                  <a:extLst>
                    <a:ext uri="{9D8B030D-6E8A-4147-A177-3AD203B41FA5}">
                      <a16:colId xmlns:a16="http://schemas.microsoft.com/office/drawing/2014/main" val="2280047858"/>
                    </a:ext>
                  </a:extLst>
                </a:gridCol>
                <a:gridCol w="3028280">
                  <a:extLst>
                    <a:ext uri="{9D8B030D-6E8A-4147-A177-3AD203B41FA5}">
                      <a16:colId xmlns:a16="http://schemas.microsoft.com/office/drawing/2014/main" val="862599480"/>
                    </a:ext>
                  </a:extLst>
                </a:gridCol>
                <a:gridCol w="487232">
                  <a:extLst>
                    <a:ext uri="{9D8B030D-6E8A-4147-A177-3AD203B41FA5}">
                      <a16:colId xmlns:a16="http://schemas.microsoft.com/office/drawing/2014/main" val="1211420839"/>
                    </a:ext>
                  </a:extLst>
                </a:gridCol>
                <a:gridCol w="365424">
                  <a:extLst>
                    <a:ext uri="{9D8B030D-6E8A-4147-A177-3AD203B41FA5}">
                      <a16:colId xmlns:a16="http://schemas.microsoft.com/office/drawing/2014/main" val="1498133848"/>
                    </a:ext>
                  </a:extLst>
                </a:gridCol>
                <a:gridCol w="879724">
                  <a:extLst>
                    <a:ext uri="{9D8B030D-6E8A-4147-A177-3AD203B41FA5}">
                      <a16:colId xmlns:a16="http://schemas.microsoft.com/office/drawing/2014/main" val="1785442677"/>
                    </a:ext>
                  </a:extLst>
                </a:gridCol>
                <a:gridCol w="879724">
                  <a:extLst>
                    <a:ext uri="{9D8B030D-6E8A-4147-A177-3AD203B41FA5}">
                      <a16:colId xmlns:a16="http://schemas.microsoft.com/office/drawing/2014/main" val="3560908279"/>
                    </a:ext>
                  </a:extLst>
                </a:gridCol>
                <a:gridCol w="1065820">
                  <a:extLst>
                    <a:ext uri="{9D8B030D-6E8A-4147-A177-3AD203B41FA5}">
                      <a16:colId xmlns:a16="http://schemas.microsoft.com/office/drawing/2014/main" val="3861199284"/>
                    </a:ext>
                  </a:extLst>
                </a:gridCol>
                <a:gridCol w="1065820">
                  <a:extLst>
                    <a:ext uri="{9D8B030D-6E8A-4147-A177-3AD203B41FA5}">
                      <a16:colId xmlns:a16="http://schemas.microsoft.com/office/drawing/2014/main" val="285510103"/>
                    </a:ext>
                  </a:extLst>
                </a:gridCol>
                <a:gridCol w="1708694">
                  <a:extLst>
                    <a:ext uri="{9D8B030D-6E8A-4147-A177-3AD203B41FA5}">
                      <a16:colId xmlns:a16="http://schemas.microsoft.com/office/drawing/2014/main" val="1075407558"/>
                    </a:ext>
                  </a:extLst>
                </a:gridCol>
                <a:gridCol w="132697">
                  <a:extLst>
                    <a:ext uri="{9D8B030D-6E8A-4147-A177-3AD203B41FA5}">
                      <a16:colId xmlns:a16="http://schemas.microsoft.com/office/drawing/2014/main" val="3808120599"/>
                    </a:ext>
                  </a:extLst>
                </a:gridCol>
              </a:tblGrid>
              <a:tr h="286137">
                <a:tc gridSpan="10">
                  <a:txBody>
                    <a:bodyPr/>
                    <a:lstStyle/>
                    <a:p>
                      <a:pPr algn="ctr" fontAlgn="b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2.  ÉPÍTÉSI MUNKÁK, PARKI BURKOLATOK KIALAKÍTÁSA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6722619"/>
                  </a:ext>
                </a:extLst>
              </a:tr>
              <a:tr h="975099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Tétel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Anyag egységár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Munkadíj egységár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Anyagár összesen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Munkadíj összesen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Anyagár + Munkadíj összesen 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315792286"/>
                  </a:ext>
                </a:extLst>
              </a:tr>
              <a:tr h="264870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ELŐKÉSZÍTŐ FÖLDMUNKÁK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306534264"/>
                  </a:ext>
                </a:extLst>
              </a:tr>
              <a:tr h="707885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6.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Burkolati tükrök és homokozó tükrének kialakítása kitermelt anyag helyszíni terítésével (290 m2)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58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0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22 225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62453776"/>
                  </a:ext>
                </a:extLst>
              </a:tr>
              <a:tr h="264870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SZEGÉLYEZÉS (térkő burkolatok szegélyezése az építész dokumentáció szerepel)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60821557"/>
                  </a:ext>
                </a:extLst>
              </a:tr>
              <a:tr h="63297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7.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Beton kerti szegély építése szürke színben, C16 beton megtámasztással 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195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fm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4 953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5 334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965 835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965 835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706535340"/>
                  </a:ext>
                </a:extLst>
              </a:tr>
              <a:tr h="264870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770537352"/>
                  </a:ext>
                </a:extLst>
              </a:tr>
              <a:tr h="264870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BURKOLATOK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30152172"/>
                  </a:ext>
                </a:extLst>
              </a:tr>
              <a:tr h="22971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TÉRKŐ BURKOLAT</a:t>
                      </a:r>
                      <a:endParaRPr lang="hu-HU" sz="1200" b="1" i="1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 gridSpan="7"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737714802"/>
                  </a:ext>
                </a:extLst>
              </a:tr>
              <a:tr h="42487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8.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Burkolat tükör szintjének igazítása, tömörítése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4 445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08160774"/>
                  </a:ext>
                </a:extLst>
              </a:tr>
              <a:tr h="438325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9.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20 cm vtg.  zúzottkő fagyálló alépítmény (0-22 mm) tömörítve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20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24 003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14 224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480 060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480 060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458531100"/>
                  </a:ext>
                </a:extLst>
              </a:tr>
              <a:tr h="63297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10.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Térkő burkolat fektetése 3 cm finomzuzalékra, meglévő térkő felhasználásával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689809543"/>
                  </a:ext>
                </a:extLst>
              </a:tr>
              <a:tr h="42487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000" u="none" strike="noStrike">
                          <a:effectLst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effectLst/>
                          <a:latin typeface="ArialMT"/>
                        </a:rPr>
                        <a:t>Összesen építési munkák bruttó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1 445 895 Ft 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                   1 445 895 Ft </a:t>
                      </a:r>
                      <a:endParaRPr lang="hu-HU" sz="1200" b="1" i="0" u="none" strike="noStrike" dirty="0">
                        <a:solidFill>
                          <a:srgbClr val="FF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hu-HU" sz="11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1571861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045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áblázat 2">
            <a:extLst>
              <a:ext uri="{FF2B5EF4-FFF2-40B4-BE49-F238E27FC236}">
                <a16:creationId xmlns:a16="http://schemas.microsoft.com/office/drawing/2014/main" id="{D1B7A7FC-4180-C0F2-0C0F-00663C30FD5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822438"/>
              </p:ext>
            </p:extLst>
          </p:nvPr>
        </p:nvGraphicFramePr>
        <p:xfrm>
          <a:off x="1892174" y="280657"/>
          <a:ext cx="9995026" cy="57670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37099">
                  <a:extLst>
                    <a:ext uri="{9D8B030D-6E8A-4147-A177-3AD203B41FA5}">
                      <a16:colId xmlns:a16="http://schemas.microsoft.com/office/drawing/2014/main" val="1725977673"/>
                    </a:ext>
                  </a:extLst>
                </a:gridCol>
                <a:gridCol w="3017048">
                  <a:extLst>
                    <a:ext uri="{9D8B030D-6E8A-4147-A177-3AD203B41FA5}">
                      <a16:colId xmlns:a16="http://schemas.microsoft.com/office/drawing/2014/main" val="599697330"/>
                    </a:ext>
                  </a:extLst>
                </a:gridCol>
                <a:gridCol w="606780">
                  <a:extLst>
                    <a:ext uri="{9D8B030D-6E8A-4147-A177-3AD203B41FA5}">
                      <a16:colId xmlns:a16="http://schemas.microsoft.com/office/drawing/2014/main" val="3700501588"/>
                    </a:ext>
                  </a:extLst>
                </a:gridCol>
                <a:gridCol w="455086">
                  <a:extLst>
                    <a:ext uri="{9D8B030D-6E8A-4147-A177-3AD203B41FA5}">
                      <a16:colId xmlns:a16="http://schemas.microsoft.com/office/drawing/2014/main" val="2218147789"/>
                    </a:ext>
                  </a:extLst>
                </a:gridCol>
                <a:gridCol w="876462">
                  <a:extLst>
                    <a:ext uri="{9D8B030D-6E8A-4147-A177-3AD203B41FA5}">
                      <a16:colId xmlns:a16="http://schemas.microsoft.com/office/drawing/2014/main" val="2001658401"/>
                    </a:ext>
                  </a:extLst>
                </a:gridCol>
                <a:gridCol w="876462">
                  <a:extLst>
                    <a:ext uri="{9D8B030D-6E8A-4147-A177-3AD203B41FA5}">
                      <a16:colId xmlns:a16="http://schemas.microsoft.com/office/drawing/2014/main" val="3166471793"/>
                    </a:ext>
                  </a:extLst>
                </a:gridCol>
                <a:gridCol w="1061867">
                  <a:extLst>
                    <a:ext uri="{9D8B030D-6E8A-4147-A177-3AD203B41FA5}">
                      <a16:colId xmlns:a16="http://schemas.microsoft.com/office/drawing/2014/main" val="231425436"/>
                    </a:ext>
                  </a:extLst>
                </a:gridCol>
                <a:gridCol w="1061867">
                  <a:extLst>
                    <a:ext uri="{9D8B030D-6E8A-4147-A177-3AD203B41FA5}">
                      <a16:colId xmlns:a16="http://schemas.microsoft.com/office/drawing/2014/main" val="4065528481"/>
                    </a:ext>
                  </a:extLst>
                </a:gridCol>
                <a:gridCol w="1702355">
                  <a:extLst>
                    <a:ext uri="{9D8B030D-6E8A-4147-A177-3AD203B41FA5}">
                      <a16:colId xmlns:a16="http://schemas.microsoft.com/office/drawing/2014/main" val="3763080996"/>
                    </a:ext>
                  </a:extLst>
                </a:gridCol>
              </a:tblGrid>
              <a:tr h="266071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3. NÖVÉNYTELEPÍTÉSI MUNKÁK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85731284"/>
                  </a:ext>
                </a:extLst>
              </a:tr>
              <a:tr h="760078"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Anyag egységár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Munkadíj egységár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Anyagár összesen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Munkadíj összesen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Anyagár + Munkadíj összesen 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2852758917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11.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Öntözőrendszer alkatrészek egy csomagban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985 001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985 001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985 001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32945228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12.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Gyepszőnyeg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1090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2 153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2 346 389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2 346 389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384624160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13.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Gyepszőnyeg szállítás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135 001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135 001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135 001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655429983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14.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Vakondháló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1200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281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336 804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336 804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462062998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15.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Vakondháló rögzítő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300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70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20 955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  20 955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186543193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16.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Starter műtrágya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31 001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93 002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  93 002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584951110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17.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Ivókút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241 300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241 300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241 300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641370017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18.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Díszcserjék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150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1 156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173 355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    173 355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978854506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19.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Évelők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90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953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85 725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  85 725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240207499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20.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Magaságyás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6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25 400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152 400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152 400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518408701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21.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Ágdarálék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17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15 240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259 080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    259 080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3961833740"/>
                  </a:ext>
                </a:extLst>
              </a:tr>
              <a:tr h="395076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effectLst/>
                          <a:latin typeface="ArialMT"/>
                        </a:rPr>
                        <a:t>Összesen növénytelepítési  munkák bruttó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4 694 010 Ft 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135 001 Ft 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b="1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                   4 829 011 Ft </a:t>
                      </a:r>
                      <a:endParaRPr lang="hu-HU" sz="1200" b="1" i="0" u="none" strike="noStrike" dirty="0">
                        <a:solidFill>
                          <a:srgbClr val="FF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93369409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9822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áblázat 1">
            <a:extLst>
              <a:ext uri="{FF2B5EF4-FFF2-40B4-BE49-F238E27FC236}">
                <a16:creationId xmlns:a16="http://schemas.microsoft.com/office/drawing/2014/main" id="{84C33E81-67BD-22C5-6EA9-0DBEBE7A3A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54879432"/>
              </p:ext>
            </p:extLst>
          </p:nvPr>
        </p:nvGraphicFramePr>
        <p:xfrm>
          <a:off x="2027976" y="298764"/>
          <a:ext cx="9415604" cy="61020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548">
                  <a:extLst>
                    <a:ext uri="{9D8B030D-6E8A-4147-A177-3AD203B41FA5}">
                      <a16:colId xmlns:a16="http://schemas.microsoft.com/office/drawing/2014/main" val="447384550"/>
                    </a:ext>
                  </a:extLst>
                </a:gridCol>
                <a:gridCol w="3224286">
                  <a:extLst>
                    <a:ext uri="{9D8B030D-6E8A-4147-A177-3AD203B41FA5}">
                      <a16:colId xmlns:a16="http://schemas.microsoft.com/office/drawing/2014/main" val="1684456883"/>
                    </a:ext>
                  </a:extLst>
                </a:gridCol>
                <a:gridCol w="493934">
                  <a:extLst>
                    <a:ext uri="{9D8B030D-6E8A-4147-A177-3AD203B41FA5}">
                      <a16:colId xmlns:a16="http://schemas.microsoft.com/office/drawing/2014/main" val="1948321457"/>
                    </a:ext>
                  </a:extLst>
                </a:gridCol>
                <a:gridCol w="370449">
                  <a:extLst>
                    <a:ext uri="{9D8B030D-6E8A-4147-A177-3AD203B41FA5}">
                      <a16:colId xmlns:a16="http://schemas.microsoft.com/office/drawing/2014/main" val="4284749047"/>
                    </a:ext>
                  </a:extLst>
                </a:gridCol>
                <a:gridCol w="891825">
                  <a:extLst>
                    <a:ext uri="{9D8B030D-6E8A-4147-A177-3AD203B41FA5}">
                      <a16:colId xmlns:a16="http://schemas.microsoft.com/office/drawing/2014/main" val="3991641020"/>
                    </a:ext>
                  </a:extLst>
                </a:gridCol>
                <a:gridCol w="891825">
                  <a:extLst>
                    <a:ext uri="{9D8B030D-6E8A-4147-A177-3AD203B41FA5}">
                      <a16:colId xmlns:a16="http://schemas.microsoft.com/office/drawing/2014/main" val="391566139"/>
                    </a:ext>
                  </a:extLst>
                </a:gridCol>
                <a:gridCol w="1080479">
                  <a:extLst>
                    <a:ext uri="{9D8B030D-6E8A-4147-A177-3AD203B41FA5}">
                      <a16:colId xmlns:a16="http://schemas.microsoft.com/office/drawing/2014/main" val="1375914379"/>
                    </a:ext>
                  </a:extLst>
                </a:gridCol>
                <a:gridCol w="1080479">
                  <a:extLst>
                    <a:ext uri="{9D8B030D-6E8A-4147-A177-3AD203B41FA5}">
                      <a16:colId xmlns:a16="http://schemas.microsoft.com/office/drawing/2014/main" val="2109976547"/>
                    </a:ext>
                  </a:extLst>
                </a:gridCol>
                <a:gridCol w="1114779">
                  <a:extLst>
                    <a:ext uri="{9D8B030D-6E8A-4147-A177-3AD203B41FA5}">
                      <a16:colId xmlns:a16="http://schemas.microsoft.com/office/drawing/2014/main" val="3933686110"/>
                    </a:ext>
                  </a:extLst>
                </a:gridCol>
              </a:tblGrid>
              <a:tr h="333034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TÉTELES TERVEZŐI KÖLTSÉGVETÉS - </a:t>
                      </a:r>
                      <a:r>
                        <a:rPr lang="hu-HU" sz="1600" b="1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MEGRENDELT MUNKÁVAL</a:t>
                      </a:r>
                      <a:endParaRPr lang="hu-HU" sz="1600" b="1" i="0" u="none" strike="noStrike" dirty="0">
                        <a:solidFill>
                          <a:srgbClr val="FF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8191133"/>
                  </a:ext>
                </a:extLst>
              </a:tr>
              <a:tr h="636271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Nyúli Aranykapu Óvoda játszóudvarrész felújítási munkáira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55630960"/>
                  </a:ext>
                </a:extLst>
              </a:tr>
              <a:tr h="316888"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fi-FI" sz="1600" b="1" u="none" strike="noStrike" dirty="0">
                          <a:effectLst/>
                          <a:latin typeface="ArialMT"/>
                        </a:rPr>
                        <a:t>9082 Nyúl Kossuth Lajos .50.</a:t>
                      </a:r>
                      <a:endParaRPr lang="fi-FI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9550056"/>
                  </a:ext>
                </a:extLst>
              </a:tr>
              <a:tr h="249518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hu-HU" sz="1100" b="1" u="none" strike="noStrike" dirty="0">
                          <a:effectLst/>
                          <a:latin typeface="ArialMT"/>
                        </a:rPr>
                        <a:t>1. BONTÁSI ÉS ELŐKÉSZÍTŐ MUNKÁK </a:t>
                      </a:r>
                      <a:endParaRPr lang="hu-HU" sz="11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49267898"/>
                  </a:ext>
                </a:extLst>
              </a:tr>
              <a:tr h="918227">
                <a:tc>
                  <a:txBody>
                    <a:bodyPr/>
                    <a:lstStyle/>
                    <a:p>
                      <a:pPr algn="ctr" fontAlgn="t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063" marR="7063" marT="7063" marB="0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hu-HU" sz="1000" u="none" strike="noStrike">
                          <a:effectLst/>
                          <a:latin typeface="ArialMT"/>
                        </a:rPr>
                        <a:t>Tétel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u="none" strike="noStrike">
                          <a:effectLst/>
                          <a:latin typeface="ArialMT"/>
                        </a:rPr>
                        <a:t>Anyag egységár</a:t>
                      </a:r>
                      <a:br>
                        <a:rPr lang="hu-HU" sz="1000" u="none" strike="noStrike">
                          <a:effectLst/>
                          <a:latin typeface="ArialMT"/>
                        </a:rPr>
                      </a:br>
                      <a:r>
                        <a:rPr lang="hu-HU" sz="10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u="none" strike="noStrike">
                          <a:effectLst/>
                          <a:latin typeface="ArialMT"/>
                        </a:rPr>
                        <a:t>Munkadíj egységár</a:t>
                      </a:r>
                      <a:br>
                        <a:rPr lang="hu-HU" sz="1000" u="none" strike="noStrike">
                          <a:effectLst/>
                          <a:latin typeface="ArialMT"/>
                        </a:rPr>
                      </a:br>
                      <a:r>
                        <a:rPr lang="hu-HU" sz="10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u="none" strike="noStrike" dirty="0">
                          <a:effectLst/>
                          <a:latin typeface="ArialMT"/>
                        </a:rPr>
                        <a:t>Anyagár összesen</a:t>
                      </a:r>
                      <a:br>
                        <a:rPr lang="hu-HU" sz="1000" u="none" strike="noStrike" dirty="0">
                          <a:effectLst/>
                          <a:latin typeface="ArialMT"/>
                        </a:rPr>
                      </a:br>
                      <a:r>
                        <a:rPr lang="hu-HU" sz="1000" u="none" strike="noStrike" dirty="0">
                          <a:effectLst/>
                          <a:latin typeface="ArialMT"/>
                        </a:rPr>
                        <a:t>bruttó</a:t>
                      </a:r>
                      <a:endParaRPr lang="hu-HU" sz="10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u="none" strike="noStrike">
                          <a:effectLst/>
                          <a:latin typeface="ArialMT"/>
                        </a:rPr>
                        <a:t>Munkadíj összesen</a:t>
                      </a:r>
                      <a:br>
                        <a:rPr lang="hu-HU" sz="1000" u="none" strike="noStrike">
                          <a:effectLst/>
                          <a:latin typeface="ArialMT"/>
                        </a:rPr>
                      </a:br>
                      <a:r>
                        <a:rPr lang="hu-HU" sz="10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000" u="none" strike="noStrike">
                          <a:effectLst/>
                          <a:latin typeface="ArialMT"/>
                        </a:rPr>
                        <a:t>Anyagár + Munkadíj összesen </a:t>
                      </a:r>
                      <a:br>
                        <a:rPr lang="hu-HU" sz="1000" u="none" strike="noStrike">
                          <a:effectLst/>
                          <a:latin typeface="ArialMT"/>
                        </a:rPr>
                      </a:br>
                      <a:r>
                        <a:rPr lang="hu-HU" sz="10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extLst>
                  <a:ext uri="{0D108BD9-81ED-4DB2-BD59-A6C34878D82A}">
                    <a16:rowId xmlns:a16="http://schemas.microsoft.com/office/drawing/2014/main" val="2719728073"/>
                  </a:ext>
                </a:extLst>
              </a:tr>
              <a:tr h="232052">
                <a:tc>
                  <a:txBody>
                    <a:bodyPr/>
                    <a:lstStyle/>
                    <a:p>
                      <a:pPr algn="ctr" fontAlgn="t"/>
                      <a:r>
                        <a:rPr lang="hu-HU" sz="900" u="none" strike="noStrike">
                          <a:effectLst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 Narrow" panose="020B0606020202030204" pitchFamily="34" charset="0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9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9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0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0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4069093680"/>
                  </a:ext>
                </a:extLst>
              </a:tr>
              <a:tr h="448172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 GUMI BURKOLATÚ (nem ütéscsillapítása)</a:t>
                      </a:r>
                      <a:endParaRPr lang="hu-HU" sz="1200" b="1" i="1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 gridSpan="6"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3145781825"/>
                  </a:ext>
                </a:extLst>
              </a:tr>
              <a:tr h="448172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1.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Burkolat tükör szintjének igazítása, tömörítése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198,00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   -  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4 445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       -  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880 110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880 110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668247206"/>
                  </a:ext>
                </a:extLst>
              </a:tr>
              <a:tr h="466599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2.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15 cm </a:t>
                      </a:r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vtg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.  zúzottkő fagyálló alépítmény (0-22 mm) tömörítve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30,00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m3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24 003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14 224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720 090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426 720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1 146 810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4204000103"/>
                  </a:ext>
                </a:extLst>
              </a:tr>
              <a:tr h="466599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3.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CKT betonfelület készítése 10 cm vtg.-ban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20,00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m3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33 655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14 224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673 100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284 480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957 580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1251463696"/>
                  </a:ext>
                </a:extLst>
              </a:tr>
              <a:tr h="88785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4.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3 cm </a:t>
                      </a:r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vtg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. öntött rugalmas SBR kopóréteg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(1,5-3,5 mm szemcseméret)</a:t>
                      </a:r>
                      <a:br>
                        <a:rPr lang="hu-HU" sz="1200" u="none" strike="noStrike" dirty="0">
                          <a:effectLst/>
                          <a:latin typeface="ArialMT"/>
                        </a:rPr>
                      </a:b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szín: </a:t>
                      </a:r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Ral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1001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198,00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m2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36 055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12 954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7 138 949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2 564 892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9 703 841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2263915645"/>
                  </a:ext>
                </a:extLst>
              </a:tr>
              <a:tr h="69865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effectLst/>
                          <a:latin typeface="ArialMT"/>
                        </a:rPr>
                        <a:t>Összesen bontási és előkészítési munkák bruttó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8 532 139 Ft 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4 156 202 Ft 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  12 688 341 Ft </a:t>
                      </a:r>
                      <a:endParaRPr lang="hu-HU" sz="1200" b="1" i="0" u="none" strike="noStrike" dirty="0">
                        <a:solidFill>
                          <a:srgbClr val="FF0000"/>
                        </a:solidFill>
                        <a:effectLst/>
                        <a:latin typeface="ArialMT"/>
                      </a:endParaRPr>
                    </a:p>
                  </a:txBody>
                  <a:tcPr marL="7063" marR="7063" marT="7063" marB="0" anchor="b"/>
                </a:tc>
                <a:extLst>
                  <a:ext uri="{0D108BD9-81ED-4DB2-BD59-A6C34878D82A}">
                    <a16:rowId xmlns:a16="http://schemas.microsoft.com/office/drawing/2014/main" val="228362424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6510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áblázat 2">
            <a:extLst>
              <a:ext uri="{FF2B5EF4-FFF2-40B4-BE49-F238E27FC236}">
                <a16:creationId xmlns:a16="http://schemas.microsoft.com/office/drawing/2014/main" id="{D9A63AE3-C9EC-5A69-6C76-CCFC4885A2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9526107"/>
              </p:ext>
            </p:extLst>
          </p:nvPr>
        </p:nvGraphicFramePr>
        <p:xfrm>
          <a:off x="2064190" y="624689"/>
          <a:ext cx="9551404" cy="558598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5191">
                  <a:extLst>
                    <a:ext uri="{9D8B030D-6E8A-4147-A177-3AD203B41FA5}">
                      <a16:colId xmlns:a16="http://schemas.microsoft.com/office/drawing/2014/main" val="1797194824"/>
                    </a:ext>
                  </a:extLst>
                </a:gridCol>
                <a:gridCol w="3244785">
                  <a:extLst>
                    <a:ext uri="{9D8B030D-6E8A-4147-A177-3AD203B41FA5}">
                      <a16:colId xmlns:a16="http://schemas.microsoft.com/office/drawing/2014/main" val="672309322"/>
                    </a:ext>
                  </a:extLst>
                </a:gridCol>
                <a:gridCol w="497074">
                  <a:extLst>
                    <a:ext uri="{9D8B030D-6E8A-4147-A177-3AD203B41FA5}">
                      <a16:colId xmlns:a16="http://schemas.microsoft.com/office/drawing/2014/main" val="1587969250"/>
                    </a:ext>
                  </a:extLst>
                </a:gridCol>
                <a:gridCol w="372805">
                  <a:extLst>
                    <a:ext uri="{9D8B030D-6E8A-4147-A177-3AD203B41FA5}">
                      <a16:colId xmlns:a16="http://schemas.microsoft.com/office/drawing/2014/main" val="1419495599"/>
                    </a:ext>
                  </a:extLst>
                </a:gridCol>
                <a:gridCol w="897492">
                  <a:extLst>
                    <a:ext uri="{9D8B030D-6E8A-4147-A177-3AD203B41FA5}">
                      <a16:colId xmlns:a16="http://schemas.microsoft.com/office/drawing/2014/main" val="2976173928"/>
                    </a:ext>
                  </a:extLst>
                </a:gridCol>
                <a:gridCol w="897492">
                  <a:extLst>
                    <a:ext uri="{9D8B030D-6E8A-4147-A177-3AD203B41FA5}">
                      <a16:colId xmlns:a16="http://schemas.microsoft.com/office/drawing/2014/main" val="3681707312"/>
                    </a:ext>
                  </a:extLst>
                </a:gridCol>
                <a:gridCol w="1087349">
                  <a:extLst>
                    <a:ext uri="{9D8B030D-6E8A-4147-A177-3AD203B41FA5}">
                      <a16:colId xmlns:a16="http://schemas.microsoft.com/office/drawing/2014/main" val="3697764178"/>
                    </a:ext>
                  </a:extLst>
                </a:gridCol>
                <a:gridCol w="1087349">
                  <a:extLst>
                    <a:ext uri="{9D8B030D-6E8A-4147-A177-3AD203B41FA5}">
                      <a16:colId xmlns:a16="http://schemas.microsoft.com/office/drawing/2014/main" val="3010394807"/>
                    </a:ext>
                  </a:extLst>
                </a:gridCol>
                <a:gridCol w="1121867">
                  <a:extLst>
                    <a:ext uri="{9D8B030D-6E8A-4147-A177-3AD203B41FA5}">
                      <a16:colId xmlns:a16="http://schemas.microsoft.com/office/drawing/2014/main" val="1160775859"/>
                    </a:ext>
                  </a:extLst>
                </a:gridCol>
              </a:tblGrid>
              <a:tr h="370635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 gridSpan="8">
                  <a:txBody>
                    <a:bodyPr/>
                    <a:lstStyle/>
                    <a:p>
                      <a:pPr algn="ctr" fontAlgn="b"/>
                      <a:r>
                        <a:rPr lang="hu-HU" sz="1600" b="1" u="none" strike="noStrike" dirty="0">
                          <a:effectLst/>
                          <a:latin typeface="ArialMT"/>
                        </a:rPr>
                        <a:t>2. JÁTSZÓELEMEK</a:t>
                      </a:r>
                      <a:endParaRPr lang="hu-HU" sz="16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7258903"/>
                  </a:ext>
                </a:extLst>
              </a:tr>
              <a:tr h="1548722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Tétel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 egységár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Munkadíj egységár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Anyagár összesen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Munkadíj összesen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Anyagár + Munkadíj összesen </a:t>
                      </a:r>
                      <a:br>
                        <a:rPr lang="hu-HU" sz="1200" u="none" strike="noStrike">
                          <a:effectLst/>
                          <a:latin typeface="ArialMT"/>
                        </a:rPr>
                      </a:br>
                      <a:r>
                        <a:rPr lang="hu-HU" sz="1200" u="none" strike="noStrike">
                          <a:effectLst/>
                          <a:latin typeface="ArialMT"/>
                        </a:rPr>
                        <a:t>bruttó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extLst>
                  <a:ext uri="{0D108BD9-81ED-4DB2-BD59-A6C34878D82A}">
                    <a16:rowId xmlns:a16="http://schemas.microsoft.com/office/drawing/2014/main" val="1653219000"/>
                  </a:ext>
                </a:extLst>
              </a:tr>
              <a:tr h="1932593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5.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Homokozó elhelyezése és feltöltése sárga folyami homokkal 580 cm vastagságban </a:t>
                      </a:r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geotextil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elválasztó réteg alkalmazásával 3x3 m méretben. Javasolt </a:t>
                      </a:r>
                      <a:r>
                        <a:rPr lang="hu-HU" sz="1200" u="none" strike="noStrike" dirty="0" err="1">
                          <a:effectLst/>
                          <a:latin typeface="ArialMT"/>
                        </a:rPr>
                        <a:t>tipus</a:t>
                      </a:r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: Játszótér Kft. borovifenyő négyszög homokozója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1,00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489 458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114 300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489 458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114 300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603 758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430685820"/>
                  </a:ext>
                </a:extLst>
              </a:tr>
              <a:tr h="59566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6.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Meglévő babaház áthelyezése kompletten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1,00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12 700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12 700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12 700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  12 700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 25 400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2829863930"/>
                  </a:ext>
                </a:extLst>
              </a:tr>
              <a:tr h="595661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7.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hu-HU" sz="1200" u="none" strike="noStrike">
                          <a:effectLst/>
                          <a:latin typeface="ArialMT"/>
                        </a:rPr>
                        <a:t>Meglévő 3 db rugós játék elhelyezése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3,00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db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31 750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31 750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95 250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   95 250 Ft </a:t>
                      </a:r>
                      <a:endParaRPr lang="hu-HU" sz="1200" b="0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190 500 Ft 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864478251"/>
                  </a:ext>
                </a:extLst>
              </a:tr>
              <a:tr h="542714">
                <a:tc>
                  <a:txBody>
                    <a:bodyPr/>
                    <a:lstStyle/>
                    <a:p>
                      <a:pPr algn="ctr" fontAlgn="t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effectLst/>
                          <a:latin typeface="ArialMT"/>
                        </a:rPr>
                        <a:t>Összesen játszóelemek bruttó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 </a:t>
                      </a:r>
                      <a:endParaRPr lang="hu-HU" sz="1200" b="0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>
                          <a:effectLst/>
                          <a:latin typeface="ArialMT"/>
                        </a:rPr>
                        <a:t>      597 408 Ft </a:t>
                      </a:r>
                      <a:endParaRPr lang="hu-HU" sz="1200" b="1" i="0" u="none" strike="noStrike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hu-HU" sz="1200" u="none" strike="noStrike" dirty="0">
                          <a:effectLst/>
                          <a:latin typeface="ArialMT"/>
                        </a:rPr>
                        <a:t>      222 250 Ft </a:t>
                      </a:r>
                      <a:endParaRPr lang="hu-HU" sz="1200" b="1" i="0" u="none" strike="noStrike" dirty="0">
                        <a:solidFill>
                          <a:srgbClr val="00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hu-HU" sz="1200" b="1" u="none" strike="noStrike" dirty="0">
                          <a:solidFill>
                            <a:srgbClr val="FF0000"/>
                          </a:solidFill>
                          <a:effectLst/>
                          <a:latin typeface="ArialMT"/>
                        </a:rPr>
                        <a:t>       819 658 Ft </a:t>
                      </a:r>
                      <a:endParaRPr lang="hu-HU" sz="1200" b="1" i="0" u="none" strike="noStrike" dirty="0">
                        <a:solidFill>
                          <a:srgbClr val="FF0000"/>
                        </a:solidFill>
                        <a:effectLst/>
                        <a:latin typeface="ArialMT"/>
                      </a:endParaRP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val="117412454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0393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BF4031E-7E28-F519-FB32-BB5C47F2F57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281395" y="742672"/>
            <a:ext cx="8915399" cy="1475427"/>
          </a:xfrm>
        </p:spPr>
        <p:txBody>
          <a:bodyPr/>
          <a:lstStyle/>
          <a:p>
            <a:r>
              <a:rPr lang="hu-HU" b="1" dirty="0">
                <a:latin typeface="ArialMT"/>
              </a:rPr>
              <a:t>Költségvetés összegzése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id="{D3A781EA-31D1-0BA1-21F0-18F712B86B9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65425" y="3032912"/>
            <a:ext cx="9343177" cy="2607397"/>
          </a:xfrm>
        </p:spPr>
        <p:txBody>
          <a:bodyPr>
            <a:normAutofit/>
          </a:bodyPr>
          <a:lstStyle/>
          <a:p>
            <a:r>
              <a:rPr lang="hu-HU" dirty="0">
                <a:latin typeface="ArialMT"/>
              </a:rPr>
              <a:t>Felajánlott munkák anyagköltsége: 						   bruttó    6.274.906 Ft</a:t>
            </a:r>
          </a:p>
          <a:p>
            <a:r>
              <a:rPr lang="hu-HU" dirty="0">
                <a:latin typeface="ArialMT"/>
              </a:rPr>
              <a:t>Megrendelt munkák anyag- és munkadíja: 				   bruttó  13.507.999 Ft</a:t>
            </a:r>
          </a:p>
          <a:p>
            <a:r>
              <a:rPr lang="hu-HU" b="1" dirty="0">
                <a:latin typeface="ArialMT"/>
              </a:rPr>
              <a:t>A tervrajzon megjelölt munkák összköltsége</a:t>
            </a:r>
            <a:r>
              <a:rPr lang="hu-HU" dirty="0">
                <a:solidFill>
                  <a:schemeClr val="tx1"/>
                </a:solidFill>
                <a:latin typeface="ArialMT"/>
              </a:rPr>
              <a:t>:			   </a:t>
            </a:r>
            <a:r>
              <a:rPr lang="hu-HU" b="1" dirty="0">
                <a:solidFill>
                  <a:srgbClr val="FF0000"/>
                </a:solidFill>
                <a:latin typeface="ArialMT"/>
              </a:rPr>
              <a:t>bruttó 19.782.906 Ft</a:t>
            </a:r>
          </a:p>
          <a:p>
            <a:r>
              <a:rPr lang="hu-HU" b="1" dirty="0">
                <a:solidFill>
                  <a:schemeClr val="tx1"/>
                </a:solidFill>
                <a:latin typeface="ArialMT"/>
              </a:rPr>
              <a:t>Az óvodai alapítvány számláján rendelkezésre áll:		   bruttó:  6.700.000 Ft</a:t>
            </a:r>
          </a:p>
          <a:p>
            <a:r>
              <a:rPr lang="hu-HU" sz="1600" i="1" dirty="0">
                <a:solidFill>
                  <a:schemeClr val="tx1"/>
                </a:solidFill>
                <a:latin typeface="ArialMT"/>
              </a:rPr>
              <a:t>A bejárattól jobbra található terület gumiszőnyeggel történő ellátását ez a költségvetés nem tartalmazza! Ennek költsége kb. további bruttó 12.000.000 Ft lesz. Ennek megvalósulása a felajánlások összegétől függ.</a:t>
            </a:r>
          </a:p>
        </p:txBody>
      </p:sp>
    </p:spTree>
    <p:extLst>
      <p:ext uri="{BB962C8B-B14F-4D97-AF65-F5344CB8AC3E}">
        <p14:creationId xmlns:p14="http://schemas.microsoft.com/office/powerpoint/2010/main" val="1793912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5FE79E4-D8E3-60AE-57AE-F5046DE930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824444"/>
          </a:xfrm>
        </p:spPr>
        <p:txBody>
          <a:bodyPr>
            <a:noAutofit/>
          </a:bodyPr>
          <a:lstStyle/>
          <a:p>
            <a:pPr algn="ctr"/>
            <a:r>
              <a:rPr lang="hu-HU" sz="40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Miben kérjük az Önök segítségét?</a:t>
            </a:r>
            <a:br>
              <a:rPr lang="hu-HU" sz="4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hu-HU" sz="4000" dirty="0">
              <a:latin typeface="ArialMT"/>
            </a:endParaRPr>
          </a:p>
        </p:txBody>
      </p:sp>
      <p:sp>
        <p:nvSpPr>
          <p:cNvPr id="3" name="Cím 1">
            <a:extLst>
              <a:ext uri="{FF2B5EF4-FFF2-40B4-BE49-F238E27FC236}">
                <a16:creationId xmlns:a16="http://schemas.microsoft.com/office/drawing/2014/main" id="{A7E08067-4C59-22AD-4E58-1E1B433A5391}"/>
              </a:ext>
            </a:extLst>
          </p:cNvPr>
          <p:cNvSpPr txBox="1">
            <a:spLocks/>
          </p:cNvSpPr>
          <p:nvPr/>
        </p:nvSpPr>
        <p:spPr>
          <a:xfrm>
            <a:off x="2592924" y="1801060"/>
            <a:ext cx="8911687" cy="4699327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hu-HU" sz="4000" dirty="0">
              <a:latin typeface="ArialMT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B98ED4DE-73FB-E930-7A2F-CCFE88298E9A}"/>
              </a:ext>
            </a:extLst>
          </p:cNvPr>
          <p:cNvSpPr txBox="1"/>
          <p:nvPr/>
        </p:nvSpPr>
        <p:spPr>
          <a:xfrm>
            <a:off x="2659455" y="1801060"/>
            <a:ext cx="8177542" cy="4231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balesetveszélyessé vált fa kivágásban, tuskómarásban, aprítógéppel történő darabolásban, majd az </a:t>
            </a:r>
            <a:r>
              <a:rPr lang="hu-HU" sz="1800" kern="100" dirty="0" err="1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ágdarálék</a:t>
            </a: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 felhasználásra kerül  az óvoda udvarában 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gumi- és térkőburkolat bontásban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föld és homok lapátolásban, illetve talajlazításban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térkő és szegélykő újra lefektetésében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Az öntözőrendszer kiépítésében és az ivókút üzembehelyezésében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víz- és villanyvezeték térkő alatti elvezetésében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telepített játékok felszedésében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cserjék ültetésében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Gyepszőnyeg lefektetésében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meglévő 2 db magaságyás szétszedésében és egy másik helyen való felállításában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u-HU" sz="18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6 db új magaságyás összerakásában, valamint földdel történő feltöltésében  </a:t>
            </a:r>
          </a:p>
        </p:txBody>
      </p:sp>
    </p:spTree>
    <p:extLst>
      <p:ext uri="{BB962C8B-B14F-4D97-AF65-F5344CB8AC3E}">
        <p14:creationId xmlns:p14="http://schemas.microsoft.com/office/powerpoint/2010/main" val="1957758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C4C05F6-40BD-36C8-DC45-836B14C3F2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3" y="1012829"/>
            <a:ext cx="8911687" cy="770124"/>
          </a:xfrm>
        </p:spPr>
        <p:txBody>
          <a:bodyPr>
            <a:noAutofit/>
          </a:bodyPr>
          <a:lstStyle/>
          <a:p>
            <a:pPr algn="ctr"/>
            <a:r>
              <a:rPr lang="hu-HU" sz="5400" b="1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Pénzbeli felajánlással</a:t>
            </a:r>
            <a:r>
              <a:rPr lang="hu-HU" sz="54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 </a:t>
            </a:r>
            <a:endParaRPr lang="hu-HU" sz="5400" dirty="0">
              <a:latin typeface="ArialMT"/>
            </a:endParaRPr>
          </a:p>
        </p:txBody>
      </p:sp>
      <p:sp>
        <p:nvSpPr>
          <p:cNvPr id="3" name="Cím 1">
            <a:extLst>
              <a:ext uri="{FF2B5EF4-FFF2-40B4-BE49-F238E27FC236}">
                <a16:creationId xmlns:a16="http://schemas.microsoft.com/office/drawing/2014/main" id="{5710F2E5-97B8-D158-E99C-C37F669ED64B}"/>
              </a:ext>
            </a:extLst>
          </p:cNvPr>
          <p:cNvSpPr txBox="1">
            <a:spLocks/>
          </p:cNvSpPr>
          <p:nvPr/>
        </p:nvSpPr>
        <p:spPr>
          <a:xfrm>
            <a:off x="2592924" y="1782953"/>
            <a:ext cx="8911687" cy="770124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hu-HU" sz="4000" dirty="0">
              <a:latin typeface="ArialMT"/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0B78FE70-A946-7FDA-2C18-C6064003250E}"/>
              </a:ext>
            </a:extLst>
          </p:cNvPr>
          <p:cNvSpPr txBox="1"/>
          <p:nvPr/>
        </p:nvSpPr>
        <p:spPr>
          <a:xfrm>
            <a:off x="3048754" y="2111484"/>
            <a:ext cx="8123221" cy="36201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742950" lvl="1" indent="-285750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Amennyiben munkával nem, de </a:t>
            </a:r>
            <a:r>
              <a:rPr lang="hu-HU" sz="24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pénzbeli felajánlással</a:t>
            </a: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 szívesen segítenének, azt az alábbi bankszámlaszámra utalással tehetik meg:</a:t>
            </a:r>
          </a:p>
          <a:p>
            <a:pPr marL="742950" lvl="1" indent="-285750" algn="just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Név: </a:t>
            </a:r>
            <a:r>
              <a:rPr lang="hu-HU" sz="24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Összefogás Nyúl Községért Egyesület</a:t>
            </a:r>
            <a:endParaRPr lang="hu-HU" sz="2400" kern="100" dirty="0">
              <a:effectLst/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Bank neve: </a:t>
            </a:r>
            <a:r>
              <a:rPr lang="hu-HU" sz="24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K&amp;H Bank</a:t>
            </a:r>
            <a:endParaRPr lang="hu-HU" sz="2400" kern="100" dirty="0">
              <a:effectLst/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Számlaszám: </a:t>
            </a:r>
            <a:r>
              <a:rPr lang="hu-HU" sz="24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10400511-50527171-69831003</a:t>
            </a: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    </a:t>
            </a:r>
          </a:p>
          <a:p>
            <a:pPr marL="742950" lvl="1" indent="-285750" algn="just">
              <a:lnSpc>
                <a:spcPct val="107000"/>
              </a:lnSpc>
              <a:buFont typeface="Courier New" panose="02070309020205020404" pitchFamily="49" charset="0"/>
              <a:buChar char="o"/>
            </a:pP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Közlemény: </a:t>
            </a:r>
            <a:r>
              <a:rPr lang="hu-HU" sz="24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Felajánlás óvoda udvarra</a:t>
            </a:r>
            <a:endParaRPr lang="hu-HU" sz="2400" kern="100" dirty="0">
              <a:effectLst/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marL="742950" lvl="1" indent="-285750" algn="just">
              <a:lnSpc>
                <a:spcPct val="107000"/>
              </a:lnSpc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hu-HU" sz="24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vállalkozók részére felajánlás esetén igazolást tudunk kiállítani.</a:t>
            </a:r>
          </a:p>
        </p:txBody>
      </p:sp>
    </p:spTree>
    <p:extLst>
      <p:ext uri="{BB962C8B-B14F-4D97-AF65-F5344CB8AC3E}">
        <p14:creationId xmlns:p14="http://schemas.microsoft.com/office/powerpoint/2010/main" val="329125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55B457A1-5C0C-C059-08DB-5346E0A38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hu-HU" sz="5400" b="1" kern="1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Már kaptunk felajánlást!</a:t>
            </a:r>
            <a:br>
              <a:rPr lang="hu-HU" sz="5400" kern="1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</a:br>
            <a:endParaRPr lang="hu-HU" sz="5400" dirty="0">
              <a:latin typeface="ArialMT"/>
            </a:endParaRPr>
          </a:p>
        </p:txBody>
      </p:sp>
      <p:sp>
        <p:nvSpPr>
          <p:cNvPr id="3" name="Cím 1">
            <a:extLst>
              <a:ext uri="{FF2B5EF4-FFF2-40B4-BE49-F238E27FC236}">
                <a16:creationId xmlns:a16="http://schemas.microsoft.com/office/drawing/2014/main" id="{CBA6FDD6-1EC5-9146-D4F5-3892DADC6E64}"/>
              </a:ext>
            </a:extLst>
          </p:cNvPr>
          <p:cNvSpPr txBox="1">
            <a:spLocks/>
          </p:cNvSpPr>
          <p:nvPr/>
        </p:nvSpPr>
        <p:spPr>
          <a:xfrm>
            <a:off x="2592923" y="227184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hu-HU" dirty="0"/>
          </a:p>
        </p:txBody>
      </p:sp>
      <p:sp>
        <p:nvSpPr>
          <p:cNvPr id="4" name="Cím 1">
            <a:extLst>
              <a:ext uri="{FF2B5EF4-FFF2-40B4-BE49-F238E27FC236}">
                <a16:creationId xmlns:a16="http://schemas.microsoft.com/office/drawing/2014/main" id="{CC673827-1E73-5FA1-8A38-C93937354F92}"/>
              </a:ext>
            </a:extLst>
          </p:cNvPr>
          <p:cNvSpPr txBox="1">
            <a:spLocks/>
          </p:cNvSpPr>
          <p:nvPr/>
        </p:nvSpPr>
        <p:spPr>
          <a:xfrm>
            <a:off x="2592923" y="2148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endParaRPr lang="hu-HU" sz="5400" dirty="0">
              <a:latin typeface="ArialMT"/>
            </a:endParaRPr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2B8D24AD-5DF5-D49B-B459-D0482419CA24}"/>
              </a:ext>
            </a:extLst>
          </p:cNvPr>
          <p:cNvSpPr txBox="1"/>
          <p:nvPr/>
        </p:nvSpPr>
        <p:spPr>
          <a:xfrm>
            <a:off x="2592923" y="1905000"/>
            <a:ext cx="8358611" cy="3896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 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bontott gumiburkolat hulladékának szakszerű elszállítására és elhelyezésére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fa játék kisvonat anyagának cseréjére, festésére, újra építésére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Játékok festésére, felújítására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Térkövezési munkákra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Ivókút kiépítésére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terület magassági szintjeinek kijelölésére</a:t>
            </a:r>
          </a:p>
          <a:p>
            <a:pPr marL="342900" lvl="0" indent="-342900">
              <a:lnSpc>
                <a:spcPct val="107000"/>
              </a:lnSpc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növénytelepítési  és tereprendezési munkák szakszerű irányítása 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Symbol" panose="05050102010706020507" pitchFamily="18" charset="2"/>
              <a:buChar char=""/>
            </a:pPr>
            <a:r>
              <a:rPr lang="hu-HU" sz="2000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Egy munkagép segít a bontási munkákban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000" b="1" kern="1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Minden segítségnek örülünk és köszönjük a felajánlásokat! </a:t>
            </a:r>
          </a:p>
        </p:txBody>
      </p:sp>
    </p:spTree>
    <p:extLst>
      <p:ext uri="{BB962C8B-B14F-4D97-AF65-F5344CB8AC3E}">
        <p14:creationId xmlns:p14="http://schemas.microsoft.com/office/powerpoint/2010/main" val="10216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B01B4A8F-A664-F82F-F0EC-836D106CAF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3" y="891362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hu-HU" sz="5400" b="1" dirty="0">
                <a:latin typeface="ArialMT"/>
              </a:rPr>
              <a:t>A munkák időpontja</a:t>
            </a:r>
          </a:p>
        </p:txBody>
      </p:sp>
      <p:sp>
        <p:nvSpPr>
          <p:cNvPr id="3" name="Cím 1">
            <a:extLst>
              <a:ext uri="{FF2B5EF4-FFF2-40B4-BE49-F238E27FC236}">
                <a16:creationId xmlns:a16="http://schemas.microsoft.com/office/drawing/2014/main" id="{350BE781-3B07-DE10-5BE6-84FA8525AA9E}"/>
              </a:ext>
            </a:extLst>
          </p:cNvPr>
          <p:cNvSpPr txBox="1">
            <a:spLocks/>
          </p:cNvSpPr>
          <p:nvPr/>
        </p:nvSpPr>
        <p:spPr>
          <a:xfrm>
            <a:off x="2592923" y="2045503"/>
            <a:ext cx="8751069" cy="426476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hu-HU" sz="5400" dirty="0">
              <a:latin typeface="ArialMT"/>
            </a:endParaRPr>
          </a:p>
        </p:txBody>
      </p:sp>
      <p:sp>
        <p:nvSpPr>
          <p:cNvPr id="8" name="Cím 1">
            <a:extLst>
              <a:ext uri="{FF2B5EF4-FFF2-40B4-BE49-F238E27FC236}">
                <a16:creationId xmlns:a16="http://schemas.microsoft.com/office/drawing/2014/main" id="{F4686BC9-1AB5-887E-C009-547FC02065AC}"/>
              </a:ext>
            </a:extLst>
          </p:cNvPr>
          <p:cNvSpPr txBox="1">
            <a:spLocks/>
          </p:cNvSpPr>
          <p:nvPr/>
        </p:nvSpPr>
        <p:spPr>
          <a:xfrm>
            <a:off x="2592923" y="2299000"/>
            <a:ext cx="9086047" cy="362196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hu-HU" sz="5400" dirty="0">
              <a:latin typeface="ArialMT"/>
            </a:endParaRP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201D667C-86AC-82E3-C885-C74081F77BD0}"/>
              </a:ext>
            </a:extLst>
          </p:cNvPr>
          <p:cNvSpPr txBox="1"/>
          <p:nvPr/>
        </p:nvSpPr>
        <p:spPr>
          <a:xfrm>
            <a:off x="3048755" y="2281628"/>
            <a:ext cx="7797296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munkák </a:t>
            </a:r>
            <a:r>
              <a:rPr lang="hu-HU" sz="2400" b="1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2025. július 25. és augusztus 18. </a:t>
            </a: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között, a nyári leállás alatt fognak megtörténni, amennyiben sikerül összegyűjteni az óvodaudvar kis játszóterének felújításához még hiányzó </a:t>
            </a:r>
            <a:r>
              <a:rPr lang="hu-HU" sz="24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kb. </a:t>
            </a: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13 millió forintot.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konkrét munkákról és azok pontos időpontjáról </a:t>
            </a:r>
            <a:r>
              <a:rPr lang="hu-HU" sz="2400" b="1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folyamatosan tájékoztatni fogjuk Önöket</a:t>
            </a: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Az egyes munkafolyamatokhoz szeretnénk kérni, hogy </a:t>
            </a:r>
            <a:r>
              <a:rPr lang="hu-HU" sz="2400" b="1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szerszámokat </a:t>
            </a: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(ásó, kapa, gereblye, lapát, talicska, csavarhúzó, rotációs kapa, metszőolló, öntözőkanna stb.) </a:t>
            </a:r>
            <a:r>
              <a:rPr lang="hu-HU" sz="2400" b="1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hozzanak magukkal</a:t>
            </a:r>
            <a:r>
              <a:rPr lang="hu-HU" sz="2400" dirty="0">
                <a:effectLst/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. </a:t>
            </a:r>
            <a:endParaRPr lang="hu-HU" sz="2400" dirty="0">
              <a:latin typeface="ArialMT"/>
            </a:endParaRPr>
          </a:p>
        </p:txBody>
      </p:sp>
    </p:spTree>
    <p:extLst>
      <p:ext uri="{BB962C8B-B14F-4D97-AF65-F5344CB8AC3E}">
        <p14:creationId xmlns:p14="http://schemas.microsoft.com/office/powerpoint/2010/main" val="1882565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126DAA46-8180-3062-DBF2-EED123E4BD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hu-HU" sz="5400" b="1" dirty="0">
                <a:latin typeface="ArialMT"/>
              </a:rPr>
              <a:t>A munkák koordinátora</a:t>
            </a:r>
          </a:p>
        </p:txBody>
      </p:sp>
      <p:sp>
        <p:nvSpPr>
          <p:cNvPr id="3" name="Cím 1">
            <a:extLst>
              <a:ext uri="{FF2B5EF4-FFF2-40B4-BE49-F238E27FC236}">
                <a16:creationId xmlns:a16="http://schemas.microsoft.com/office/drawing/2014/main" id="{2AF8F4A3-B938-1573-F920-50D18291CB77}"/>
              </a:ext>
            </a:extLst>
          </p:cNvPr>
          <p:cNvSpPr txBox="1">
            <a:spLocks/>
          </p:cNvSpPr>
          <p:nvPr/>
        </p:nvSpPr>
        <p:spPr>
          <a:xfrm>
            <a:off x="2009870" y="2148109"/>
            <a:ext cx="9494742" cy="347409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kern="1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A munkák koordinálását </a:t>
            </a:r>
            <a:r>
              <a:rPr lang="hu-HU" sz="2400" b="1" kern="1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Kiss Olivérné alpolgármester asszony </a:t>
            </a:r>
            <a:r>
              <a:rPr lang="hu-HU" sz="2400" kern="100" dirty="0"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végzi, kérjük őt keressék kérdéseikkel és felajánlásaikkal: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kern="100" dirty="0">
                <a:solidFill>
                  <a:srgbClr val="00000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Tel.: +36 30 994 7991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hu-HU" sz="2400" kern="100" dirty="0">
                <a:solidFill>
                  <a:srgbClr val="00000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e-mail: </a:t>
            </a:r>
            <a:r>
              <a:rPr lang="hu-HU" sz="2400" kern="100" dirty="0">
                <a:solidFill>
                  <a:srgbClr val="0070C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kiss.oliverne@nyul.hu</a:t>
            </a:r>
            <a:r>
              <a:rPr lang="hu-HU" sz="2400" kern="100" dirty="0">
                <a:solidFill>
                  <a:srgbClr val="0070C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  </a:t>
            </a:r>
            <a:r>
              <a:rPr lang="hu-HU" sz="2400" kern="100" dirty="0">
                <a:solidFill>
                  <a:srgbClr val="00000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vagy </a:t>
            </a:r>
            <a:r>
              <a:rPr lang="hu-HU" sz="2400" kern="100" dirty="0">
                <a:solidFill>
                  <a:srgbClr val="0070C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soos.annamaria69@gmail.com</a:t>
            </a:r>
            <a:endParaRPr lang="hu-HU" sz="2400" kern="100" dirty="0">
              <a:solidFill>
                <a:srgbClr val="0070C0"/>
              </a:solidFill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2400" kern="100" dirty="0">
              <a:solidFill>
                <a:srgbClr val="0070C0"/>
              </a:solidFill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hu-HU" sz="5400" kern="100" dirty="0">
                <a:solidFill>
                  <a:srgbClr val="0070C0"/>
                </a:solidFill>
                <a:latin typeface="ArialMT"/>
                <a:ea typeface="Aptos" panose="020B0004020202020204" pitchFamily="34" charset="0"/>
                <a:cs typeface="Times New Roman" panose="02020603050405020304" pitchFamily="18" charset="0"/>
              </a:rPr>
              <a:t>Köszönöm a figyelmüket!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2400" kern="100" dirty="0">
              <a:solidFill>
                <a:srgbClr val="000000"/>
              </a:solidFill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2400" kern="100" dirty="0">
              <a:solidFill>
                <a:srgbClr val="000000"/>
              </a:solidFill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2000" kern="100" dirty="0"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hu-HU" sz="2000" kern="100" dirty="0">
              <a:latin typeface="ArialMT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915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over/>
      </p:transition>
    </mc:Choice>
    <mc:Fallback xmlns="">
      <p:transition spd="slow">
        <p:cover/>
      </p:transition>
    </mc:Fallback>
  </mc:AlternateContent>
</p:sld>
</file>

<file path=ppt/theme/theme1.xml><?xml version="1.0" encoding="utf-8"?>
<a:theme xmlns:a="http://schemas.openxmlformats.org/drawingml/2006/main" name="Szálak">
  <a:themeElements>
    <a:clrScheme name="Szálak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Szálak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zálak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409</TotalTime>
  <Words>1974</Words>
  <Application>Microsoft Office PowerPoint</Application>
  <PresentationFormat>Szélesvásznú</PresentationFormat>
  <Paragraphs>470</Paragraphs>
  <Slides>18</Slides>
  <Notes>2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8</vt:i4>
      </vt:variant>
      <vt:variant>
        <vt:lpstr>Téma</vt:lpstr>
      </vt:variant>
      <vt:variant>
        <vt:i4>1</vt:i4>
      </vt:variant>
      <vt:variant>
        <vt:lpstr>Diacímek</vt:lpstr>
      </vt:variant>
      <vt:variant>
        <vt:i4>18</vt:i4>
      </vt:variant>
    </vt:vector>
  </HeadingPairs>
  <TitlesOfParts>
    <vt:vector size="27" baseType="lpstr">
      <vt:lpstr>Arial</vt:lpstr>
      <vt:lpstr>Arial Narrow</vt:lpstr>
      <vt:lpstr>ArialMT</vt:lpstr>
      <vt:lpstr>Calibri</vt:lpstr>
      <vt:lpstr>Century Gothic</vt:lpstr>
      <vt:lpstr>Courier New</vt:lpstr>
      <vt:lpstr>Symbol</vt:lpstr>
      <vt:lpstr>Wingdings 3</vt:lpstr>
      <vt:lpstr>Szálak</vt:lpstr>
      <vt:lpstr>A nyúli óvodaudvar felújítása 2025.</vt:lpstr>
      <vt:lpstr>Jelenlegi állapot</vt:lpstr>
      <vt:lpstr>Jelenlegi állapot 2.</vt:lpstr>
      <vt:lpstr>Megoldandó problémák</vt:lpstr>
      <vt:lpstr>Tervezett állapot</vt:lpstr>
      <vt:lpstr>Tervezett állapot 2.</vt:lpstr>
      <vt:lpstr>Terv</vt:lpstr>
      <vt:lpstr>PowerPoint-bemutató</vt:lpstr>
      <vt:lpstr>PowerPoint-bemutató</vt:lpstr>
      <vt:lpstr>PowerPoint-bemutató</vt:lpstr>
      <vt:lpstr>PowerPoint-bemutató</vt:lpstr>
      <vt:lpstr>PowerPoint-bemutató</vt:lpstr>
      <vt:lpstr>Költségvetés összegzése</vt:lpstr>
      <vt:lpstr>Miben kérjük az Önök segítségét? </vt:lpstr>
      <vt:lpstr>Pénzbeli felajánlással </vt:lpstr>
      <vt:lpstr>Már kaptunk felajánlást! </vt:lpstr>
      <vt:lpstr>A munkák időpontja</vt:lpstr>
      <vt:lpstr>A munkák koordinátora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nyúli óvodaudvar felújítása 2025.</dc:title>
  <dc:creator>Móriczné Judit</dc:creator>
  <cp:lastModifiedBy>Attila Moricz</cp:lastModifiedBy>
  <cp:revision>16</cp:revision>
  <dcterms:created xsi:type="dcterms:W3CDTF">2025-05-07T15:05:17Z</dcterms:created>
  <dcterms:modified xsi:type="dcterms:W3CDTF">2025-05-13T16:32:04Z</dcterms:modified>
</cp:coreProperties>
</file>